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3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3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3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3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3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40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4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42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43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44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45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46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47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48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49.xml" ContentType="application/vnd.openxmlformats-officedocument.themeOverride+xml"/>
  <Override PartName="/ppt/theme/themeOverride50.xml" ContentType="application/vnd.openxmlformats-officedocument.themeOverride+xml"/>
  <Override PartName="/ppt/theme/themeOverride51.xml" ContentType="application/vnd.openxmlformats-officedocument.themeOverride+xml"/>
  <Override PartName="/ppt/theme/themeOverride52.xml" ContentType="application/vnd.openxmlformats-officedocument.themeOverride+xml"/>
  <Override PartName="/ppt/theme/themeOverride53.xml" ContentType="application/vnd.openxmlformats-officedocument.themeOverride+xml"/>
  <Override PartName="/ppt/theme/themeOverride54.xml" ContentType="application/vnd.openxmlformats-officedocument.themeOverride+xml"/>
  <Override PartName="/ppt/theme/themeOverride5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8"/>
  </p:notesMasterIdLst>
  <p:sldIdLst>
    <p:sldId id="256" r:id="rId2"/>
    <p:sldId id="257" r:id="rId3"/>
    <p:sldId id="258" r:id="rId4"/>
    <p:sldId id="327" r:id="rId5"/>
    <p:sldId id="260" r:id="rId6"/>
    <p:sldId id="262" r:id="rId7"/>
    <p:sldId id="263" r:id="rId8"/>
    <p:sldId id="264" r:id="rId9"/>
    <p:sldId id="325" r:id="rId10"/>
    <p:sldId id="268" r:id="rId11"/>
    <p:sldId id="269" r:id="rId12"/>
    <p:sldId id="270" r:id="rId13"/>
    <p:sldId id="271" r:id="rId14"/>
    <p:sldId id="326" r:id="rId15"/>
    <p:sldId id="272" r:id="rId16"/>
    <p:sldId id="273" r:id="rId17"/>
    <p:sldId id="330" r:id="rId18"/>
    <p:sldId id="275" r:id="rId19"/>
    <p:sldId id="284" r:id="rId20"/>
    <p:sldId id="276" r:id="rId21"/>
    <p:sldId id="331" r:id="rId22"/>
    <p:sldId id="277" r:id="rId23"/>
    <p:sldId id="278" r:id="rId24"/>
    <p:sldId id="279" r:id="rId25"/>
    <p:sldId id="328" r:id="rId26"/>
    <p:sldId id="281" r:id="rId27"/>
    <p:sldId id="329" r:id="rId28"/>
    <p:sldId id="282" r:id="rId29"/>
    <p:sldId id="283" r:id="rId30"/>
    <p:sldId id="291" r:id="rId31"/>
    <p:sldId id="292" r:id="rId32"/>
    <p:sldId id="293" r:id="rId33"/>
    <p:sldId id="294" r:id="rId34"/>
    <p:sldId id="332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33" r:id="rId47"/>
    <p:sldId id="315" r:id="rId48"/>
    <p:sldId id="316" r:id="rId49"/>
    <p:sldId id="317" r:id="rId50"/>
    <p:sldId id="285" r:id="rId51"/>
    <p:sldId id="286" r:id="rId52"/>
    <p:sldId id="287" r:id="rId53"/>
    <p:sldId id="288" r:id="rId54"/>
    <p:sldId id="289" r:id="rId55"/>
    <p:sldId id="290" r:id="rId56"/>
    <p:sldId id="322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C6381-C9E4-41FB-98B6-7363A4F015A8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FDDAD-13F9-4B65-9DDE-9007F1CB3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91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Christy Presents</a:t>
            </a:r>
          </a:p>
          <a:p>
            <a:endParaRPr lang="en-US" sz="1800" dirty="0"/>
          </a:p>
          <a:p>
            <a:r>
              <a:rPr lang="en-US" sz="1800" dirty="0"/>
              <a:t>Handout Flip Charts -- Christy</a:t>
            </a:r>
          </a:p>
          <a:p>
            <a:endParaRPr lang="en-US" sz="1800" dirty="0"/>
          </a:p>
          <a:p>
            <a:r>
              <a:rPr lang="en-US" sz="1800" dirty="0"/>
              <a:t>Hand out </a:t>
            </a:r>
            <a:r>
              <a:rPr lang="en-US" sz="1800" dirty="0" err="1"/>
              <a:t>Quicktips</a:t>
            </a:r>
            <a:r>
              <a:rPr lang="en-US" sz="1800" dirty="0"/>
              <a:t> sheet -- Dora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59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2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71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32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28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73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37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E564B-999F-4431-8747-7E9CBD96D1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093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07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63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54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60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E564B-999F-4431-8747-7E9CBD96D1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815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2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7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63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98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564B-999F-4431-8747-7E9CBD96D1D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51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7A53-85F1-4F2B-9B62-CABA5F77222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FE9A-6B81-4C71-A048-E5FD26C3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04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7A53-85F1-4F2B-9B62-CABA5F77222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FE9A-6B81-4C71-A048-E5FD26C3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1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4877A53-85F1-4F2B-9B62-CABA5F77222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653FFE9A-6B81-4C71-A048-E5FD26C3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06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111-D686-4B8F-A1AA-D8822AD302E2}" type="datetime1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833144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111-D686-4B8F-A1AA-D8822AD302E2}" type="datetime1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7994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111-D686-4B8F-A1AA-D8822AD302E2}" type="datetime1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5062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7A53-85F1-4F2B-9B62-CABA5F77222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FE9A-6B81-4C71-A048-E5FD26C3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35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877A53-85F1-4F2B-9B62-CABA5F77222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3FFE9A-6B81-4C71-A048-E5FD26C3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78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7A53-85F1-4F2B-9B62-CABA5F77222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FE9A-6B81-4C71-A048-E5FD26C3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12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7A53-85F1-4F2B-9B62-CABA5F77222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FE9A-6B81-4C71-A048-E5FD26C3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8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7A53-85F1-4F2B-9B62-CABA5F77222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FE9A-6B81-4C71-A048-E5FD26C3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08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7A53-85F1-4F2B-9B62-CABA5F77222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FE9A-6B81-4C71-A048-E5FD26C3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9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7A53-85F1-4F2B-9B62-CABA5F77222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FE9A-6B81-4C71-A048-E5FD26C3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17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7A53-85F1-4F2B-9B62-CABA5F77222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FE9A-6B81-4C71-A048-E5FD26C3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2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4877A53-85F1-4F2B-9B62-CABA5F77222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653FFE9A-6B81-4C71-A048-E5FD26C32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065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hyperlink" Target="https://www.birdvilleschools.net/Page/59647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3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4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5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6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7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8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9.xml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0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1.xml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2.xml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3.xml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4.xml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5.xml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6.xml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7.xml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8.xml"/><Relationship Id="rId6" Type="http://schemas.openxmlformats.org/officeDocument/2006/relationships/image" Target="../media/image12.png"/><Relationship Id="rId5" Type="http://schemas.openxmlformats.org/officeDocument/2006/relationships/hyperlink" Target="https://tea.texas.gov/Finance_and_Grants/Financial_Accountability/Financial__Accountability_System_Resource_Guide/" TargetMode="Externa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5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71172"/>
            <a:ext cx="12192000" cy="1834540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BIRDVILLE ISD</a:t>
            </a:r>
            <a:br>
              <a:rPr lang="en-US" dirty="0"/>
            </a:br>
            <a:r>
              <a:rPr lang="en-US" dirty="0"/>
              <a:t>department BUDGET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13632"/>
            <a:ext cx="12192000" cy="4572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dirty="0"/>
              <a:t>December 5, 2022</a:t>
            </a:r>
          </a:p>
        </p:txBody>
      </p:sp>
    </p:spTree>
    <p:extLst>
      <p:ext uri="{BB962C8B-B14F-4D97-AF65-F5344CB8AC3E}">
        <p14:creationId xmlns:p14="http://schemas.microsoft.com/office/powerpoint/2010/main" val="163145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336"/>
            <a:ext cx="12191999" cy="1591600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Federal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116" y="2011680"/>
            <a:ext cx="11585196" cy="4206240"/>
          </a:xfrm>
        </p:spPr>
        <p:txBody>
          <a:bodyPr/>
          <a:lstStyle/>
          <a:p>
            <a:r>
              <a:rPr lang="en-US" dirty="0"/>
              <a:t>Funding is specific to programs in the district with limited use</a:t>
            </a:r>
          </a:p>
          <a:p>
            <a:r>
              <a:rPr lang="en-US" dirty="0"/>
              <a:t>These funds can be utilized for appropriate expenditures and should be considered in the department budget planning</a:t>
            </a:r>
          </a:p>
          <a:p>
            <a:pPr lvl="1"/>
            <a:r>
              <a:rPr lang="en-US" dirty="0"/>
              <a:t>i.e. Staff Development </a:t>
            </a:r>
          </a:p>
          <a:p>
            <a:r>
              <a:rPr lang="en-US" dirty="0"/>
              <a:t>The actual expenditures are reported to TEA through the mid-year PEIMS submission</a:t>
            </a:r>
          </a:p>
          <a:p>
            <a:r>
              <a:rPr lang="en-US" dirty="0"/>
              <a:t>ESSA Financial Transparency reporting will utilize these funds in the per pupil expenditure calculation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0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336"/>
            <a:ext cx="12191999" cy="1591600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Budget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558" y="2011680"/>
            <a:ext cx="11878811" cy="4411174"/>
          </a:xfrm>
        </p:spPr>
        <p:txBody>
          <a:bodyPr>
            <a:normAutofit/>
          </a:bodyPr>
          <a:lstStyle/>
          <a:p>
            <a:r>
              <a:rPr lang="en-US" sz="2400" dirty="0"/>
              <a:t>Review Payroll information on worksheet</a:t>
            </a:r>
          </a:p>
          <a:p>
            <a:pPr lvl="1"/>
            <a:r>
              <a:rPr lang="en-US" altLang="en-US" sz="2400" dirty="0"/>
              <a:t>Create a budget and enter budget information for part-time, substitute, and extra pay budgets</a:t>
            </a:r>
          </a:p>
          <a:p>
            <a:pPr lvl="2"/>
            <a:r>
              <a:rPr lang="en-US" altLang="en-US" sz="2000" dirty="0"/>
              <a:t>Your part-time, substitute, and extra pay budgets should include the cost of related employee benefits</a:t>
            </a:r>
          </a:p>
          <a:p>
            <a:pPr lvl="1"/>
            <a:r>
              <a:rPr lang="en-US" altLang="en-US" sz="2400" dirty="0"/>
              <a:t>You won’t be responsible for entering full-time salary and benefit information in worksheets</a:t>
            </a:r>
          </a:p>
          <a:p>
            <a:r>
              <a:rPr lang="en-US" altLang="en-US" sz="2400" dirty="0"/>
              <a:t>Funds requested above proposed allocation should be included on the Detail worksheet</a:t>
            </a:r>
          </a:p>
          <a:p>
            <a:pPr lvl="1"/>
            <a:r>
              <a:rPr lang="en-US" altLang="en-US" sz="2400" dirty="0"/>
              <a:t>The Detail should equal the amount entered on the  Summary Worksheet-Section 2</a:t>
            </a:r>
          </a:p>
          <a:p>
            <a:pPr lvl="1"/>
            <a:r>
              <a:rPr lang="en-US" altLang="en-US" sz="2400" dirty="0"/>
              <a:t>In notes column, please describe the additional requests added to the detailed budget worksheet.</a:t>
            </a:r>
          </a:p>
          <a:p>
            <a:pPr lvl="1"/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34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613"/>
            <a:ext cx="12191999" cy="1650323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Substitutes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63023"/>
            <a:ext cx="10919391" cy="4597168"/>
          </a:xfrm>
        </p:spPr>
        <p:txBody>
          <a:bodyPr>
            <a:normAutofit/>
          </a:bodyPr>
          <a:lstStyle/>
          <a:p>
            <a:r>
              <a:rPr lang="en-US" dirty="0"/>
              <a:t>Basic Substitute Needs – Funded by District</a:t>
            </a:r>
          </a:p>
          <a:p>
            <a:pPr lvl="1"/>
            <a:r>
              <a:rPr lang="en-US" dirty="0"/>
              <a:t>Employee Illness</a:t>
            </a:r>
          </a:p>
          <a:p>
            <a:pPr lvl="1"/>
            <a:r>
              <a:rPr lang="en-US" dirty="0"/>
              <a:t>Personal Days</a:t>
            </a:r>
          </a:p>
          <a:p>
            <a:pPr lvl="1"/>
            <a:r>
              <a:rPr lang="en-US" dirty="0"/>
              <a:t>Vacant Positions  work w/HR</a:t>
            </a:r>
          </a:p>
          <a:p>
            <a:r>
              <a:rPr lang="en-US" dirty="0"/>
              <a:t>Staff Development Subs</a:t>
            </a:r>
          </a:p>
          <a:p>
            <a:pPr lvl="1"/>
            <a:r>
              <a:rPr lang="en-US" dirty="0"/>
              <a:t>Additional Staff Development, Staff Meetings, additional help</a:t>
            </a:r>
          </a:p>
          <a:p>
            <a:pPr lvl="1"/>
            <a:r>
              <a:rPr lang="en-US" dirty="0"/>
              <a:t>Department should include in budget planning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67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1002"/>
            <a:ext cx="12191999" cy="164193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4400" dirty="0"/>
              <a:t>Budget Considerations –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450" y="2011680"/>
            <a:ext cx="11669086" cy="420624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Review Object code and Sub-Object Code information for accuracy</a:t>
            </a:r>
          </a:p>
          <a:p>
            <a:pPr lvl="1"/>
            <a:r>
              <a:rPr lang="en-US" altLang="en-US" sz="2400" dirty="0"/>
              <a:t>If you need additional Sub-object codes, please review with Cristina</a:t>
            </a:r>
          </a:p>
          <a:p>
            <a:r>
              <a:rPr lang="en-US" altLang="en-US" sz="2800" dirty="0"/>
              <a:t>Function 11 expenditure require a campus organization code</a:t>
            </a:r>
          </a:p>
          <a:p>
            <a:pPr lvl="1"/>
            <a:r>
              <a:rPr lang="en-US" altLang="en-US" sz="2400" dirty="0"/>
              <a:t>Can budget at organization code 999</a:t>
            </a:r>
          </a:p>
          <a:p>
            <a:pPr lvl="1"/>
            <a:r>
              <a:rPr lang="en-US" altLang="en-US" sz="2400" dirty="0"/>
              <a:t>Expenditure will require a campus organization code to be used</a:t>
            </a:r>
          </a:p>
          <a:p>
            <a:r>
              <a:rPr lang="en-US" altLang="en-US" sz="2800" dirty="0"/>
              <a:t>Please include detailed information in the budget description column-this will help the Business Office ensure that correct coding is used for the specific costs and assist Cabinet in their review</a:t>
            </a:r>
            <a:r>
              <a:rPr lang="en-US" altLang="en-US" sz="18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27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1002"/>
            <a:ext cx="12191999" cy="164193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4400" dirty="0"/>
              <a:t>Budget Considerations –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450" y="2011680"/>
            <a:ext cx="11669086" cy="4206240"/>
          </a:xfrm>
        </p:spPr>
        <p:txBody>
          <a:bodyPr>
            <a:normAutofit/>
          </a:bodyPr>
          <a:lstStyle/>
          <a:p>
            <a:r>
              <a:rPr lang="en-US" sz="2800" dirty="0"/>
              <a:t>Don’t just budget as you have in the past….</a:t>
            </a:r>
          </a:p>
          <a:p>
            <a:pPr lvl="1"/>
            <a:r>
              <a:rPr lang="en-US" sz="2800" dirty="0"/>
              <a:t>Review budget amendments that you have had to make to move funds around this year</a:t>
            </a:r>
          </a:p>
          <a:p>
            <a:pPr lvl="1"/>
            <a:r>
              <a:rPr lang="en-US" sz="2800" dirty="0"/>
              <a:t>Review recently added projects/programs to determine if future funding is needed</a:t>
            </a:r>
          </a:p>
          <a:p>
            <a:pPr lvl="1"/>
            <a:r>
              <a:rPr lang="en-US" sz="2800" dirty="0"/>
              <a:t>Review all projects/programs to determine if any can be eliminated to assist with funding of needed additional projects/programs</a:t>
            </a:r>
          </a:p>
          <a:p>
            <a:pPr lvl="1"/>
            <a:r>
              <a:rPr lang="en-US" sz="2800" dirty="0"/>
              <a:t>Make sure that new projects/programs are coded appropriately</a:t>
            </a:r>
            <a:endParaRPr lang="en-US" alt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66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5303"/>
            <a:ext cx="12192000" cy="1849185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Budget submission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913212"/>
            <a:ext cx="12192000" cy="457200"/>
          </a:xfrm>
          <a:solidFill>
            <a:srgbClr val="00B0F0"/>
          </a:solidFill>
        </p:spPr>
        <p:txBody>
          <a:bodyPr/>
          <a:lstStyle/>
          <a:p>
            <a:r>
              <a:rPr lang="en-US" dirty="0"/>
              <a:t>Due January 31,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3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6169"/>
            <a:ext cx="12191999" cy="1616767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Personnel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837" y="2043385"/>
            <a:ext cx="11736198" cy="4379469"/>
          </a:xfrm>
        </p:spPr>
        <p:txBody>
          <a:bodyPr>
            <a:normAutofit/>
          </a:bodyPr>
          <a:lstStyle/>
          <a:p>
            <a:r>
              <a:rPr lang="en-US" dirty="0"/>
              <a:t>Complete the appropriate form and include details on the </a:t>
            </a:r>
            <a:r>
              <a:rPr lang="en-US" b="1" dirty="0"/>
              <a:t>Budget Summary Worksheet – Personnel Budget Request section</a:t>
            </a:r>
          </a:p>
          <a:p>
            <a:pPr lvl="2"/>
            <a:r>
              <a:rPr lang="en-US" dirty="0"/>
              <a:t>Submit forms with budget worksheet</a:t>
            </a:r>
          </a:p>
          <a:p>
            <a:pPr lvl="3"/>
            <a:r>
              <a:rPr lang="en-US" dirty="0"/>
              <a:t>Include Job Description if new position/Stipend or duties have changed</a:t>
            </a:r>
          </a:p>
          <a:p>
            <a:pPr lvl="2"/>
            <a:r>
              <a:rPr lang="en-US" dirty="0"/>
              <a:t>Do not include staff normally received through staffing formulas or federally funded positions</a:t>
            </a:r>
          </a:p>
          <a:p>
            <a:pPr lvl="3"/>
            <a:r>
              <a:rPr lang="en-US" b="1" dirty="0"/>
              <a:t>If Federal funds are decreasing causing staff to be unfunded and the position is needed </a:t>
            </a:r>
            <a:r>
              <a:rPr lang="en-US" dirty="0"/>
              <a:t>– you have to complete this form</a:t>
            </a:r>
          </a:p>
          <a:p>
            <a:pPr lvl="1"/>
            <a:r>
              <a:rPr lang="en-US" b="1" dirty="0"/>
              <a:t>General Fund Budget Position Form</a:t>
            </a:r>
          </a:p>
          <a:p>
            <a:pPr lvl="2"/>
            <a:r>
              <a:rPr lang="en-US" dirty="0"/>
              <a:t>Use for new positions and stipends </a:t>
            </a:r>
          </a:p>
          <a:p>
            <a:pPr lvl="2"/>
            <a:r>
              <a:rPr lang="en-US" dirty="0"/>
              <a:t>Include all costs associated with the position including required travel, training, furniture, etc.</a:t>
            </a:r>
          </a:p>
          <a:p>
            <a:pPr lvl="1"/>
            <a:r>
              <a:rPr lang="en-US" b="1" dirty="0"/>
              <a:t>Position Review Request Form</a:t>
            </a:r>
          </a:p>
          <a:p>
            <a:pPr lvl="2"/>
            <a:r>
              <a:rPr lang="en-US" dirty="0"/>
              <a:t>Use this form for additional days, pay grade reclassifications, unfunded federally funded positions or salary reviews</a:t>
            </a:r>
          </a:p>
          <a:p>
            <a:pPr lvl="2"/>
            <a:r>
              <a:rPr lang="en-US" dirty="0"/>
              <a:t>Include updated job description, if appropriate</a:t>
            </a:r>
          </a:p>
          <a:p>
            <a:pPr lvl="2"/>
            <a:r>
              <a:rPr lang="en-US" dirty="0"/>
              <a:t>Add to the Budget Worksheet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47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9391"/>
            <a:ext cx="5880683" cy="1633545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General fund budget position form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>
          <a:xfrm>
            <a:off x="1207008" y="1913470"/>
            <a:ext cx="4754880" cy="4309256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New stipends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Include a job description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New position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Include a job description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Be sure to include all costs – furniture, vehicle , etc.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E106C9-9873-47C1-8CEC-67977D12DF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A1D67-BDCC-4690-95C4-C497D0144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904" y="299695"/>
            <a:ext cx="4583401" cy="5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76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209725"/>
            <a:ext cx="6820250" cy="1583211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Position review request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86548" y="2284845"/>
            <a:ext cx="4683741" cy="3429000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Be sure and include a new job description if adjustment is a result of duties changing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If Federal Position will not be funded next year and you want to fund this position with local funds, this form is needed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Add to Budget Worksheet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759" y="174988"/>
            <a:ext cx="4914610" cy="624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83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6169"/>
            <a:ext cx="12191999" cy="1616767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Additional non-Personnel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837" y="2043385"/>
            <a:ext cx="11736198" cy="437946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Complete the appropriate form and include details on the </a:t>
            </a:r>
            <a:r>
              <a:rPr lang="en-US" b="1" dirty="0"/>
              <a:t>Budget Summary Worksheet – Additional Non-Personnel Budget Request section</a:t>
            </a:r>
          </a:p>
          <a:p>
            <a:pPr lvl="2"/>
            <a:r>
              <a:rPr lang="en-US" dirty="0"/>
              <a:t>Submit forms with budget worksheet</a:t>
            </a:r>
          </a:p>
          <a:p>
            <a:pPr lvl="1"/>
            <a:r>
              <a:rPr lang="en-US" b="1" dirty="0"/>
              <a:t>Additional Non-Personnel Budget form</a:t>
            </a:r>
          </a:p>
          <a:p>
            <a:pPr lvl="2"/>
            <a:r>
              <a:rPr lang="en-US" dirty="0"/>
              <a:t>Use for new programs/projects</a:t>
            </a:r>
          </a:p>
          <a:p>
            <a:pPr lvl="2"/>
            <a:r>
              <a:rPr lang="en-US" dirty="0"/>
              <a:t>Include all costs associated with the program/project</a:t>
            </a:r>
          </a:p>
          <a:p>
            <a:pPr lvl="1"/>
            <a:r>
              <a:rPr lang="en-US" b="1" dirty="0"/>
              <a:t>Facility Modification Request</a:t>
            </a:r>
          </a:p>
          <a:p>
            <a:pPr lvl="2"/>
            <a:r>
              <a:rPr lang="en-US" dirty="0"/>
              <a:t>Utilize for all modifications that you are considering for your campus/department that will need to be funded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If you have submitted a FMR in the past and it has not been addressed – be sure and include it in the budget process</a:t>
            </a:r>
          </a:p>
          <a:p>
            <a:pPr lvl="2"/>
            <a:r>
              <a:rPr lang="en-US" dirty="0"/>
              <a:t>Add to the Budget Worksheet</a:t>
            </a:r>
          </a:p>
          <a:p>
            <a:pPr lvl="1"/>
            <a:r>
              <a:rPr lang="en-US" b="1" dirty="0"/>
              <a:t>Furniture Modification Request</a:t>
            </a:r>
          </a:p>
          <a:p>
            <a:pPr lvl="2"/>
            <a:r>
              <a:rPr lang="en-US" dirty="0"/>
              <a:t>Utilize for all modifications that you are considering for your campus/department that will need to be funded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If you have submitted a FMR in the past and it has not been addressed – be sure and include it in the budget process</a:t>
            </a:r>
          </a:p>
          <a:p>
            <a:pPr lvl="2"/>
            <a:r>
              <a:rPr lang="en-US" dirty="0"/>
              <a:t>Add to the Budget Worksheet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43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253"/>
            <a:ext cx="12191999" cy="1627683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Budget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Budget Development Calendar</a:t>
            </a:r>
          </a:p>
          <a:p>
            <a:r>
              <a:rPr lang="en-US" dirty="0"/>
              <a:t>2023-24 Summary Budget Worksheet</a:t>
            </a:r>
          </a:p>
          <a:p>
            <a:r>
              <a:rPr lang="en-US" dirty="0"/>
              <a:t>2023-24 Department Detail Budget Worksheet</a:t>
            </a:r>
          </a:p>
          <a:p>
            <a:r>
              <a:rPr lang="en-US" dirty="0"/>
              <a:t>Available on District website Finance/Financial Reports/Budget/District Budget Preparation Documents  </a:t>
            </a:r>
            <a:r>
              <a:rPr lang="en-US" dirty="0">
                <a:hlinkClick r:id="rId4"/>
              </a:rPr>
              <a:t>https://www.birdvilleschools.net/Page/59647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General Fund Budget Position Form		Position Review Request Form</a:t>
            </a:r>
          </a:p>
          <a:p>
            <a:pPr lvl="1"/>
            <a:r>
              <a:rPr lang="en-US" dirty="0"/>
              <a:t>Request – Additional Non-Personnel  		New Account Code Request Form</a:t>
            </a:r>
          </a:p>
          <a:p>
            <a:pPr lvl="1"/>
            <a:r>
              <a:rPr lang="en-US" dirty="0"/>
              <a:t>Facilities Modification Request			Furniture Request</a:t>
            </a:r>
          </a:p>
          <a:p>
            <a:pPr lvl="1"/>
            <a:r>
              <a:rPr lang="en-US" dirty="0"/>
              <a:t>Budget Code Helpful Hints			Sample Teacher/Staff Request Form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64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4558"/>
            <a:ext cx="12191999" cy="160837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/>
              <a:t>Facility modification/Furniture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37765"/>
            <a:ext cx="10396883" cy="3713949"/>
          </a:xfrm>
        </p:spPr>
        <p:txBody>
          <a:bodyPr>
            <a:normAutofit/>
          </a:bodyPr>
          <a:lstStyle/>
          <a:p>
            <a:r>
              <a:rPr lang="en-US" dirty="0"/>
              <a:t>Complete the appropriate form – </a:t>
            </a:r>
            <a:r>
              <a:rPr lang="en-US" b="1" dirty="0"/>
              <a:t>Add to Budget Worksheet -Requests for Additional Non-Personnel Budget and Submit with Budget worksheet</a:t>
            </a:r>
          </a:p>
          <a:p>
            <a:pPr lvl="1"/>
            <a:r>
              <a:rPr lang="en-US" dirty="0"/>
              <a:t>Include enough information for the respective departments to complete cost estimates</a:t>
            </a:r>
          </a:p>
          <a:p>
            <a:r>
              <a:rPr lang="en-US" dirty="0"/>
              <a:t>Will be reviewed by Cabinet </a:t>
            </a:r>
          </a:p>
          <a:p>
            <a:r>
              <a:rPr lang="en-US" dirty="0"/>
              <a:t>Once Endorsed by Cabinet – Respective Department will provide cost estimates</a:t>
            </a:r>
          </a:p>
          <a:p>
            <a:r>
              <a:rPr lang="en-US" dirty="0"/>
              <a:t>Will be considered in budget funding prioritization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93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4558"/>
            <a:ext cx="6581868" cy="160229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/>
              <a:t>request for additional non-personnel budget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1979802"/>
            <a:ext cx="5888227" cy="4580389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This will need to be submitted for each project/expenditure you request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Title so that form and line item can be tied together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Include detailed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Remember this is the information that will be used to determine if funding will occur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Include on Budget Summary worksheet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E106C9-9873-47C1-8CEC-67977D12DF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6ADA00-1EEE-4B78-8090-8C6AFECB205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40572B-D66D-45B7-AE5E-50FF2FFA9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7139" y="310391"/>
            <a:ext cx="4675837" cy="603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03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84557"/>
            <a:ext cx="6392411" cy="1585520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Facility modification request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6837029" y="184556"/>
            <a:ext cx="4942890" cy="633979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055304"/>
            <a:ext cx="5888227" cy="3319282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Utilize for all modifications that you are considering for your campus/department that will need to be funded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If you have submitted a FMR in the past and it has not been addressed – be sure and include it in the budget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Include the Project on the </a:t>
            </a:r>
            <a:r>
              <a:rPr lang="en-US" sz="2000" b="1" dirty="0"/>
              <a:t>Budget Worksheet -Requests for Additional Non-Personnel Budget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05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9392"/>
            <a:ext cx="6581869" cy="1677798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furniture modification request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7029974" y="159392"/>
            <a:ext cx="4961195" cy="636639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5888227" cy="2665533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Utilize for all modifications that you are considering for your campus/department that will need to be funded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If you have submitted a FMR in the past and it has not been addressed – be sure and include it in the budget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Include the Project on the </a:t>
            </a:r>
            <a:r>
              <a:rPr lang="en-US" sz="2000" b="1" dirty="0"/>
              <a:t>Budget Worksheet -Requests for Additional Non-Personnel Budget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4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0"/>
            <a:ext cx="12191999" cy="162515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/>
              <a:t>Budget Submission Process – </a:t>
            </a:r>
            <a:br>
              <a:rPr lang="en-US" dirty="0"/>
            </a:br>
            <a:r>
              <a:rPr lang="en-US" sz="4400" dirty="0"/>
              <a:t>department Summary Budget Worksheet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91996"/>
            <a:ext cx="10396883" cy="4130858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800" dirty="0"/>
              <a:t>First Section-</a:t>
            </a:r>
            <a:r>
              <a:rPr lang="en-US" sz="2800" u="sng" dirty="0"/>
              <a:t>Proposed </a:t>
            </a:r>
            <a:r>
              <a:rPr lang="en-US" sz="2800" u="sng" dirty="0" err="1"/>
              <a:t>Incr</a:t>
            </a:r>
            <a:r>
              <a:rPr lang="en-US" sz="2800" u="sng" dirty="0"/>
              <a:t>(</a:t>
            </a:r>
            <a:r>
              <a:rPr lang="en-US" sz="2800" u="sng" dirty="0" err="1"/>
              <a:t>Decr</a:t>
            </a:r>
            <a:r>
              <a:rPr lang="en-US" sz="2800" u="sng" dirty="0"/>
              <a:t>) within my Initial Allocation</a:t>
            </a:r>
          </a:p>
          <a:p>
            <a:pPr lvl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Include any major budget allocation changes within allotment in this section</a:t>
            </a:r>
          </a:p>
          <a:p>
            <a:pPr lvl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Not to exceed 2022-23 initial allocation</a:t>
            </a:r>
          </a:p>
          <a:p>
            <a:pPr lvl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Can be less than the 2022-23 initial allocation</a:t>
            </a:r>
          </a:p>
          <a:p>
            <a:pPr>
              <a:buFont typeface="Arial"/>
              <a:buChar char="•"/>
              <a:defRPr/>
            </a:pPr>
            <a:r>
              <a:rPr lang="en-US" sz="2800" dirty="0"/>
              <a:t>Second Section-</a:t>
            </a:r>
            <a:r>
              <a:rPr lang="en-US" sz="2800" u="sng" dirty="0"/>
              <a:t>Requests for Additional Non-Personnel Budget</a:t>
            </a:r>
          </a:p>
          <a:p>
            <a:pPr lvl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/>
              <a:t>Include any “non-personnel” requests in this section</a:t>
            </a:r>
          </a:p>
          <a:p>
            <a:pPr lvl="2">
              <a:buFont typeface="Arial"/>
              <a:buChar char="•"/>
              <a:defRPr/>
            </a:pPr>
            <a:r>
              <a:rPr lang="en-US" sz="2000" dirty="0"/>
              <a:t>Don’t forget to include Facilities Modifications and Furniture Modifications</a:t>
            </a:r>
          </a:p>
          <a:p>
            <a:pPr lvl="2">
              <a:buFont typeface="Arial"/>
              <a:buChar char="•"/>
              <a:defRPr/>
            </a:pPr>
            <a:r>
              <a:rPr lang="en-US" sz="2000" dirty="0"/>
              <a:t>Don’t forget to submit Forms needed to support requests</a:t>
            </a:r>
          </a:p>
          <a:p>
            <a:pPr lvl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/>
              <a:t>This represents amounts over your campus allotment</a:t>
            </a:r>
          </a:p>
          <a:p>
            <a:pPr lvl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/>
              <a:t>These amounts </a:t>
            </a:r>
            <a:r>
              <a:rPr lang="en-US" sz="2400" u="sng" dirty="0">
                <a:solidFill>
                  <a:srgbClr val="FF0000"/>
                </a:solidFill>
              </a:rPr>
              <a:t>should </a:t>
            </a:r>
            <a:r>
              <a:rPr lang="en-US" sz="2400" dirty="0"/>
              <a:t>be entered on the 2023-24 Department Detail Budget Worksheet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05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9CDC5-4225-48C5-8860-2B07FA368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849" y="411060"/>
            <a:ext cx="6827281" cy="622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88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6169"/>
            <a:ext cx="12191999" cy="161676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/>
              <a:t>Budget Submission Process – </a:t>
            </a:r>
            <a:br>
              <a:rPr lang="en-US" dirty="0"/>
            </a:br>
            <a:r>
              <a:rPr lang="en-US" sz="4400" dirty="0"/>
              <a:t>department Summary Budget Worksheet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91996"/>
            <a:ext cx="10396883" cy="420947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  <a:defRPr/>
            </a:pPr>
            <a:r>
              <a:rPr lang="en-US" sz="2800" dirty="0"/>
              <a:t>Third Section – Requests for New Positions &amp; Position Review/Reclassification</a:t>
            </a:r>
          </a:p>
          <a:p>
            <a:pPr lvl="1">
              <a:buFont typeface="Arial"/>
              <a:buChar char="•"/>
              <a:defRPr/>
            </a:pPr>
            <a:r>
              <a:rPr lang="en-US" sz="2400" dirty="0"/>
              <a:t>Include description of  General Fund Budget Position form(s) submitted</a:t>
            </a:r>
          </a:p>
          <a:p>
            <a:pPr lvl="1">
              <a:buFont typeface="Arial"/>
              <a:buChar char="•"/>
              <a:defRPr/>
            </a:pPr>
            <a:r>
              <a:rPr lang="en-US" altLang="en-US" sz="2400" dirty="0"/>
              <a:t>Include description of Position Review Request form(s) submitted</a:t>
            </a:r>
          </a:p>
          <a:p>
            <a:pPr lvl="2">
              <a:buFont typeface="Arial"/>
              <a:buChar char="•"/>
              <a:defRPr/>
            </a:pPr>
            <a:r>
              <a:rPr lang="en-US" altLang="en-US" sz="2000" dirty="0"/>
              <a:t>Don’t forget to include current Federally funded positions that will need to be moved to General Operating</a:t>
            </a:r>
          </a:p>
          <a:p>
            <a:pPr lvl="1">
              <a:buFont typeface="Arial"/>
              <a:buChar char="•"/>
              <a:defRPr/>
            </a:pPr>
            <a:r>
              <a:rPr lang="en-US" altLang="en-US" sz="2400" dirty="0"/>
              <a:t>Do not include staff normally received through staffing formulas</a:t>
            </a:r>
          </a:p>
          <a:p>
            <a:pPr lvl="2">
              <a:buFont typeface="Arial"/>
              <a:buChar char="•"/>
              <a:defRPr/>
            </a:pPr>
            <a:r>
              <a:rPr lang="en-US" sz="2000" dirty="0"/>
              <a:t>Don’t forget to submit the appropriate form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30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426BAA-711A-46D0-B628-A1DE4CD53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62" y="804862"/>
            <a:ext cx="7839075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53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4558"/>
            <a:ext cx="12191999" cy="160837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/>
              <a:t>Budget Submission Process – </a:t>
            </a:r>
            <a:br>
              <a:rPr lang="en-US" dirty="0"/>
            </a:br>
            <a:r>
              <a:rPr lang="en-US" sz="4400" dirty="0"/>
              <a:t>Department Detail Budget Worksheet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402" y="2281111"/>
            <a:ext cx="9529893" cy="4312635"/>
          </a:xfrm>
        </p:spPr>
        <p:txBody>
          <a:bodyPr>
            <a:normAutofit/>
          </a:bodyPr>
          <a:lstStyle/>
          <a:p>
            <a:r>
              <a:rPr lang="en-US" sz="4000" dirty="0"/>
              <a:t>General Fund (Fund 199) only</a:t>
            </a:r>
          </a:p>
          <a:p>
            <a:pPr lvl="1"/>
            <a:r>
              <a:rPr lang="en-US" sz="3000" dirty="0"/>
              <a:t>Grant budgets will be developed later in the Spring</a:t>
            </a:r>
          </a:p>
          <a:p>
            <a:r>
              <a:rPr lang="en-US" sz="4000" dirty="0"/>
              <a:t>Initial Allocation is included at the top of the worksheet</a:t>
            </a:r>
          </a:p>
          <a:p>
            <a:r>
              <a:rPr lang="en-US" sz="4000" dirty="0"/>
              <a:t>Enter detailed proposed budget into the 2023-24 Proposed Budget column</a:t>
            </a:r>
          </a:p>
          <a:p>
            <a:pPr lvl="2"/>
            <a:endParaRPr lang="en-US" sz="2900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30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0"/>
            <a:ext cx="12191999" cy="162515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4400" dirty="0"/>
              <a:t>Budget Submission Process – </a:t>
            </a:r>
            <a:br>
              <a:rPr lang="en-US" sz="4400" dirty="0"/>
            </a:br>
            <a:r>
              <a:rPr lang="en-US" dirty="0"/>
              <a:t>department Detail Budget Worksheet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27" y="2011680"/>
            <a:ext cx="11702642" cy="420624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/>
              <a:t>Enter 2023-24 Information in the following columns:  </a:t>
            </a:r>
            <a:r>
              <a:rPr lang="en-US" u="sng" dirty="0"/>
              <a:t>(proposed allocation will be provided in cell </a:t>
            </a:r>
            <a:r>
              <a:rPr lang="en-US" b="1" u="sng" dirty="0"/>
              <a:t>o1)</a:t>
            </a:r>
            <a:endParaRPr lang="en-US" u="sng" dirty="0"/>
          </a:p>
          <a:p>
            <a:pPr lvl="1">
              <a:defRPr/>
            </a:pPr>
            <a:r>
              <a:rPr lang="en-US" sz="2200" dirty="0"/>
              <a:t>Budget Description-Provide description of costs that will be spent from each budget category (column M)</a:t>
            </a:r>
            <a:endParaRPr lang="en-US" sz="2200" dirty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US" sz="2200" dirty="0"/>
              <a:t>Detailed Requests-</a:t>
            </a:r>
            <a:r>
              <a:rPr lang="en-US" sz="2200" u="sng" dirty="0"/>
              <a:t>Optional</a:t>
            </a:r>
            <a:r>
              <a:rPr lang="en-US" sz="2200" dirty="0"/>
              <a:t> (column O)</a:t>
            </a:r>
          </a:p>
          <a:p>
            <a:pPr lvl="1">
              <a:defRPr/>
            </a:pPr>
            <a:r>
              <a:rPr lang="en-US" sz="2200" dirty="0"/>
              <a:t>2023-24Total Budget Request (column P)</a:t>
            </a:r>
          </a:p>
          <a:p>
            <a:pPr lvl="2">
              <a:defRPr/>
            </a:pPr>
            <a:r>
              <a:rPr lang="en-US" sz="2200" dirty="0"/>
              <a:t>Summary of details</a:t>
            </a:r>
          </a:p>
          <a:p>
            <a:pPr lvl="2">
              <a:defRPr/>
            </a:pPr>
            <a:r>
              <a:rPr lang="en-US" sz="2200" dirty="0"/>
              <a:t>Total should match Summary Worksheet (Total of Initial Allocation + Additional Non-Personnel)</a:t>
            </a:r>
          </a:p>
          <a:p>
            <a:pPr lvl="1">
              <a:defRPr/>
            </a:pPr>
            <a:r>
              <a:rPr lang="en-US" sz="2200" dirty="0"/>
              <a:t>Label each request as “operational” or “project” cost (column Q)</a:t>
            </a:r>
          </a:p>
          <a:p>
            <a:pPr lvl="1">
              <a:defRPr/>
            </a:pPr>
            <a:r>
              <a:rPr lang="en-US" sz="2200" dirty="0"/>
              <a:t>List any other notations in the “Notes” column (column R)</a:t>
            </a:r>
          </a:p>
          <a:p>
            <a:pPr lvl="1">
              <a:defRPr/>
            </a:pPr>
            <a:r>
              <a:rPr lang="en-US" sz="2200" dirty="0"/>
              <a:t>Add any new lines of information as needed to the bottom of the worksheet </a:t>
            </a:r>
            <a:r>
              <a:rPr lang="en-US" sz="2200" dirty="0">
                <a:solidFill>
                  <a:srgbClr val="FF0000"/>
                </a:solidFill>
              </a:rPr>
              <a:t>(if you add lines inside worksheet, be sure to highlight entire row before inserting)</a:t>
            </a:r>
          </a:p>
          <a:p>
            <a:pPr>
              <a:defRPr/>
            </a:pPr>
            <a:r>
              <a:rPr lang="en-US" sz="2600" dirty="0"/>
              <a:t>Ensure that totals at top of page include all lines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50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82188"/>
            <a:ext cx="12192000" cy="1822300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Budget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913212"/>
            <a:ext cx="12192000" cy="457200"/>
          </a:xfrm>
          <a:solidFill>
            <a:srgbClr val="00B0F0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7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21748"/>
            <a:ext cx="12192000" cy="1853966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District Budget Coding</a:t>
            </a:r>
          </a:p>
        </p:txBody>
      </p:sp>
    </p:spTree>
    <p:extLst>
      <p:ext uri="{BB962C8B-B14F-4D97-AF65-F5344CB8AC3E}">
        <p14:creationId xmlns:p14="http://schemas.microsoft.com/office/powerpoint/2010/main" val="1784807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8114"/>
            <a:ext cx="12191999" cy="1574822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We need your help!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1860" y="2147486"/>
            <a:ext cx="5025005" cy="3432319"/>
          </a:xfrm>
        </p:spPr>
        <p:txBody>
          <a:bodyPr>
            <a:normAutofit/>
          </a:bodyPr>
          <a:lstStyle/>
          <a:p>
            <a:r>
              <a:rPr lang="en-US" sz="3600" dirty="0"/>
              <a:t>You know more about the purchase/expenditure than we do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31</a:t>
            </a:fld>
            <a:endParaRPr lang="en-US"/>
          </a:p>
        </p:txBody>
      </p:sp>
      <p:pic>
        <p:nvPicPr>
          <p:cNvPr id="3074" name="Picture 2" descr="Image result for help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7" y="1946246"/>
            <a:ext cx="5006220" cy="477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658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613"/>
            <a:ext cx="12191999" cy="1650323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US" dirty="0"/>
              <a:t>Budget Coding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724690" y="1929468"/>
            <a:ext cx="10394707" cy="298003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Account Code Requirements-</a:t>
            </a:r>
            <a:r>
              <a:rPr lang="en-US" dirty="0">
                <a:solidFill>
                  <a:srgbClr val="FF3300"/>
                </a:solidFill>
              </a:rPr>
              <a:t>Data required by TEA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sz="4000" dirty="0">
                <a:solidFill>
                  <a:srgbClr val="FF3300"/>
                </a:solidFill>
              </a:rPr>
              <a:t> 			 XXX</a:t>
            </a:r>
            <a:r>
              <a:rPr lang="en-US" dirty="0"/>
              <a:t>-</a:t>
            </a:r>
            <a:r>
              <a:rPr lang="en-US" sz="4000" dirty="0">
                <a:solidFill>
                  <a:srgbClr val="FF3300"/>
                </a:solidFill>
              </a:rPr>
              <a:t>XX</a:t>
            </a:r>
            <a:r>
              <a:rPr lang="en-US" dirty="0"/>
              <a:t>-</a:t>
            </a:r>
            <a:r>
              <a:rPr lang="en-US" sz="4000" dirty="0">
                <a:solidFill>
                  <a:srgbClr val="FF3300"/>
                </a:solidFill>
              </a:rPr>
              <a:t>XXXX</a:t>
            </a:r>
            <a:r>
              <a:rPr lang="en-US" dirty="0"/>
              <a:t>-XX-</a:t>
            </a:r>
            <a:r>
              <a:rPr lang="en-US" sz="4000" dirty="0">
                <a:solidFill>
                  <a:srgbClr val="FF3300"/>
                </a:solidFill>
              </a:rPr>
              <a:t>XXX</a:t>
            </a:r>
            <a:r>
              <a:rPr lang="en-US" dirty="0"/>
              <a:t>-</a:t>
            </a:r>
            <a:r>
              <a:rPr lang="en-US" sz="4000" dirty="0">
                <a:solidFill>
                  <a:srgbClr val="FF3300"/>
                </a:solidFill>
              </a:rPr>
              <a:t>XX</a:t>
            </a:r>
            <a:r>
              <a:rPr lang="en-US" dirty="0"/>
              <a:t>-XXX - XXXXX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	</a:t>
            </a: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075E73-4419-4FEF-9392-24A7B1C51D71}" type="slidenum">
              <a:rPr lang="en-US"/>
              <a:pPr/>
              <a:t>32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64559" y="3366437"/>
            <a:ext cx="3048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  <a:p>
            <a:r>
              <a:rPr lang="en-US" dirty="0"/>
              <a:t>U</a:t>
            </a:r>
          </a:p>
          <a:p>
            <a:r>
              <a:rPr lang="en-US" dirty="0"/>
              <a:t>N</a:t>
            </a:r>
          </a:p>
          <a:p>
            <a:r>
              <a:rPr lang="en-US" dirty="0"/>
              <a:t>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15829" y="3350153"/>
            <a:ext cx="3048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  <a:p>
            <a:r>
              <a:rPr lang="en-US" dirty="0"/>
              <a:t>U</a:t>
            </a:r>
          </a:p>
          <a:p>
            <a:r>
              <a:rPr lang="en-US" dirty="0"/>
              <a:t>N</a:t>
            </a:r>
          </a:p>
          <a:p>
            <a:r>
              <a:rPr lang="en-US" dirty="0"/>
              <a:t>C</a:t>
            </a:r>
          </a:p>
          <a:p>
            <a:r>
              <a:rPr lang="en-US" dirty="0"/>
              <a:t>T</a:t>
            </a:r>
          </a:p>
          <a:p>
            <a:r>
              <a:rPr lang="en-US" dirty="0"/>
              <a:t>I</a:t>
            </a:r>
          </a:p>
          <a:p>
            <a:r>
              <a:rPr lang="en-US" dirty="0"/>
              <a:t>O</a:t>
            </a:r>
          </a:p>
          <a:p>
            <a:r>
              <a:rPr lang="en-US" dirty="0"/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17539" y="3350153"/>
            <a:ext cx="3048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  <a:p>
            <a:r>
              <a:rPr lang="en-US" dirty="0"/>
              <a:t>B</a:t>
            </a:r>
          </a:p>
          <a:p>
            <a:r>
              <a:rPr lang="en-US" dirty="0"/>
              <a:t>J</a:t>
            </a:r>
          </a:p>
          <a:p>
            <a:r>
              <a:rPr lang="en-US" dirty="0"/>
              <a:t>E</a:t>
            </a:r>
          </a:p>
          <a:p>
            <a:r>
              <a:rPr lang="en-US" dirty="0"/>
              <a:t>C</a:t>
            </a:r>
          </a:p>
          <a:p>
            <a:r>
              <a:rPr lang="en-US" dirty="0"/>
              <a:t>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60141" y="3357852"/>
            <a:ext cx="3048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/>
              <a:t>O</a:t>
            </a:r>
          </a:p>
          <a:p>
            <a:r>
              <a:rPr lang="en-US" sz="1200" b="1" dirty="0"/>
              <a:t>R</a:t>
            </a:r>
          </a:p>
          <a:p>
            <a:r>
              <a:rPr lang="en-US" sz="1200" b="1" dirty="0"/>
              <a:t>G</a:t>
            </a:r>
          </a:p>
          <a:p>
            <a:r>
              <a:rPr lang="en-US" sz="1200" b="1" dirty="0"/>
              <a:t>A</a:t>
            </a:r>
          </a:p>
          <a:p>
            <a:r>
              <a:rPr lang="en-US" sz="1200" b="1" dirty="0"/>
              <a:t>N</a:t>
            </a:r>
          </a:p>
          <a:p>
            <a:r>
              <a:rPr lang="en-US" sz="1200" b="1" dirty="0"/>
              <a:t>I</a:t>
            </a:r>
          </a:p>
          <a:p>
            <a:r>
              <a:rPr lang="en-US" sz="1200" b="1" dirty="0"/>
              <a:t>Z</a:t>
            </a:r>
          </a:p>
          <a:p>
            <a:r>
              <a:rPr lang="en-US" sz="1200" b="1" dirty="0"/>
              <a:t>A</a:t>
            </a:r>
          </a:p>
          <a:p>
            <a:r>
              <a:rPr lang="en-US" sz="1200" b="1" dirty="0"/>
              <a:t>T</a:t>
            </a:r>
          </a:p>
          <a:p>
            <a:r>
              <a:rPr lang="en-US" sz="1200" b="1" dirty="0"/>
              <a:t>I</a:t>
            </a:r>
          </a:p>
          <a:p>
            <a:r>
              <a:rPr lang="en-US" sz="1200" b="1" dirty="0"/>
              <a:t>O</a:t>
            </a:r>
          </a:p>
          <a:p>
            <a:r>
              <a:rPr lang="en-US" sz="1200" b="1" dirty="0"/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42600" y="3397546"/>
            <a:ext cx="304800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  <a:p>
            <a:r>
              <a:rPr lang="en-US" dirty="0"/>
              <a:t>R</a:t>
            </a:r>
          </a:p>
          <a:p>
            <a:r>
              <a:rPr lang="en-US" dirty="0"/>
              <a:t>O</a:t>
            </a:r>
          </a:p>
          <a:p>
            <a:r>
              <a:rPr lang="en-US" dirty="0"/>
              <a:t>G</a:t>
            </a:r>
          </a:p>
          <a:p>
            <a:r>
              <a:rPr lang="en-US" dirty="0"/>
              <a:t>R</a:t>
            </a:r>
          </a:p>
          <a:p>
            <a:r>
              <a:rPr lang="en-US" dirty="0"/>
              <a:t>A</a:t>
            </a:r>
          </a:p>
          <a:p>
            <a:r>
              <a:rPr lang="en-US" dirty="0"/>
              <a:t>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92268" y="3085923"/>
            <a:ext cx="304800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BUDGET</a:t>
            </a:r>
          </a:p>
          <a:p>
            <a:r>
              <a:rPr lang="en-US" dirty="0"/>
              <a:t> MGR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86804" y="3360024"/>
            <a:ext cx="304800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  <a:p>
            <a:r>
              <a:rPr lang="en-US" dirty="0"/>
              <a:t>R</a:t>
            </a:r>
          </a:p>
          <a:p>
            <a:r>
              <a:rPr lang="en-US" dirty="0"/>
              <a:t>O</a:t>
            </a:r>
          </a:p>
          <a:p>
            <a:r>
              <a:rPr lang="en-US" dirty="0"/>
              <a:t>JECT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9249" y="3388736"/>
            <a:ext cx="3048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/>
              <a:t>SUB - OBJECT</a:t>
            </a:r>
          </a:p>
        </p:txBody>
      </p:sp>
    </p:spTree>
    <p:extLst>
      <p:ext uri="{BB962C8B-B14F-4D97-AF65-F5344CB8AC3E}">
        <p14:creationId xmlns:p14="http://schemas.microsoft.com/office/powerpoint/2010/main" val="1033885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2947"/>
            <a:ext cx="12191999" cy="1599989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US" dirty="0"/>
              <a:t>FUND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0117" y="2029438"/>
            <a:ext cx="11174136" cy="429586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FF3300"/>
                </a:solidFill>
              </a:rPr>
              <a:t>Funding source</a:t>
            </a:r>
          </a:p>
          <a:p>
            <a:pPr eaLnBrk="1" hangingPunct="1">
              <a:buFontTx/>
              <a:buNone/>
            </a:pPr>
            <a:r>
              <a:rPr lang="en-US" sz="4000" dirty="0">
                <a:solidFill>
                  <a:srgbClr val="FF3300"/>
                </a:solidFill>
              </a:rPr>
              <a:t>XXX</a:t>
            </a:r>
            <a:r>
              <a:rPr lang="en-US" dirty="0"/>
              <a:t>-XX-XXXX-XX-XXX-XX-XXX-XXXXX</a:t>
            </a:r>
          </a:p>
          <a:p>
            <a:pPr eaLnBrk="1" hangingPunct="1"/>
            <a:r>
              <a:rPr lang="en-US" dirty="0"/>
              <a:t>100’s-General Fund</a:t>
            </a:r>
          </a:p>
          <a:p>
            <a:pPr eaLnBrk="1" hangingPunct="1"/>
            <a:r>
              <a:rPr lang="en-US" dirty="0"/>
              <a:t>200-400’s-Special Revenue Funds</a:t>
            </a:r>
          </a:p>
          <a:p>
            <a:pPr lvl="1"/>
            <a:r>
              <a:rPr lang="en-US" dirty="0"/>
              <a:t>461 – Campus Activity Fund</a:t>
            </a:r>
          </a:p>
          <a:p>
            <a:pPr eaLnBrk="1" hangingPunct="1"/>
            <a:r>
              <a:rPr lang="en-US" dirty="0"/>
              <a:t>500’s-Debt Service Funds</a:t>
            </a:r>
          </a:p>
          <a:p>
            <a:pPr eaLnBrk="1" hangingPunct="1"/>
            <a:r>
              <a:rPr lang="en-US" dirty="0"/>
              <a:t>600’s-Capital Project Funds (Bond Projects)</a:t>
            </a:r>
          </a:p>
          <a:p>
            <a:pPr eaLnBrk="1" hangingPunct="1"/>
            <a:r>
              <a:rPr lang="en-US" dirty="0"/>
              <a:t>800’s – Agency Funds</a:t>
            </a:r>
          </a:p>
          <a:p>
            <a:pPr lvl="1"/>
            <a:r>
              <a:rPr lang="en-US" dirty="0"/>
              <a:t>865 – Student Activity Fund</a:t>
            </a:r>
          </a:p>
          <a:p>
            <a:pPr lvl="1"/>
            <a:r>
              <a:rPr lang="en-US" dirty="0"/>
              <a:t>890 – Faculty Activity Fund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1BF94C-434B-47F7-BA06-E607BAAA23F9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49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9904"/>
            <a:ext cx="12191999" cy="1642118"/>
          </a:xfrm>
          <a:solidFill>
            <a:srgbClr val="0070C0"/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FUNCTION  -   </a:t>
            </a:r>
            <a:r>
              <a:rPr lang="en-US" dirty="0">
                <a:solidFill>
                  <a:schemeClr val="bg1"/>
                </a:solidFill>
              </a:rPr>
              <a:t>Purpose of the Expenditure</a:t>
            </a:r>
            <a:br>
              <a:rPr lang="en-US" dirty="0">
                <a:solidFill>
                  <a:srgbClr val="FF3300"/>
                </a:solidFill>
              </a:rPr>
            </a:br>
            <a:r>
              <a:rPr lang="en-US" dirty="0">
                <a:solidFill>
                  <a:srgbClr val="FF3300"/>
                </a:solidFill>
              </a:rPr>
              <a:t>			   </a:t>
            </a:r>
            <a:r>
              <a:rPr lang="en-US" sz="3200" dirty="0"/>
              <a:t>XXX-</a:t>
            </a:r>
            <a:r>
              <a:rPr lang="en-US" dirty="0">
                <a:solidFill>
                  <a:srgbClr val="FF3300"/>
                </a:solidFill>
              </a:rPr>
              <a:t>XX</a:t>
            </a:r>
            <a:r>
              <a:rPr lang="en-US" sz="3200" dirty="0"/>
              <a:t>-XXXX-XX-XXX-X-XX-XXX</a:t>
            </a:r>
            <a:br>
              <a:rPr lang="en-US" sz="3200" dirty="0"/>
            </a:br>
            <a:endParaRPr lang="en-US" dirty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57013" y="1812022"/>
            <a:ext cx="9026553" cy="4876074"/>
          </a:xfrm>
        </p:spPr>
        <p:txBody>
          <a:bodyPr numCol="2"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tx2"/>
                </a:solidFill>
              </a:rPr>
              <a:t>11  Instruction (Activities directly between teachers and students) *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tx2"/>
                </a:solidFill>
              </a:rPr>
              <a:t>12  Instructional Resources and Media (Library) *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tx2"/>
                </a:solidFill>
              </a:rPr>
              <a:t>13  Curriculum Development and       Instructional Staff Development *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21  Instructional Leadership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tx2"/>
                </a:solidFill>
              </a:rPr>
              <a:t>23  School Leadership (Principal &amp; Office Staff) *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tx2"/>
                </a:solidFill>
              </a:rPr>
              <a:t>31  Guidance, Counseling, and Evaluation Services *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32  Social Work Services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tx2"/>
                </a:solidFill>
              </a:rPr>
              <a:t>33  Health Services (Nurses) *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34  Student (Pupil) Transportation (To/From School Only)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35  Food Services (Cafeteria Services Only)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tx2"/>
                </a:solidFill>
              </a:rPr>
              <a:t>36  Cocurricular/Extracurricular Activities *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41  General Administration (Administration Offices)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51  Plant Maintenance and Operations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52   Security and Monitoring Services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53  Data Processing Services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61  Community Services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71  Debt Service (capital leases)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81  Facilities Acquisition and Construction</a:t>
            </a:r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8F639-8139-4D31-BB10-061D0998EC0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04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7780"/>
            <a:ext cx="12191999" cy="1625156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US" dirty="0"/>
              <a:t>OBJECT CODE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676464" y="1948942"/>
            <a:ext cx="8382000" cy="462802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FF3300"/>
                </a:solidFill>
              </a:rPr>
              <a:t>Nature or Object of account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XXX-XX-</a:t>
            </a:r>
            <a:r>
              <a:rPr lang="en-US" sz="4000" dirty="0">
                <a:solidFill>
                  <a:srgbClr val="FF3300"/>
                </a:solidFill>
              </a:rPr>
              <a:t>XXXX</a:t>
            </a:r>
            <a:r>
              <a:rPr lang="en-US" dirty="0"/>
              <a:t>-XX-XXX-XX-XXX-XXXXX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6100’s-Employee Salary and Benefits</a:t>
            </a:r>
          </a:p>
          <a:p>
            <a:pPr>
              <a:lnSpc>
                <a:spcPct val="90000"/>
              </a:lnSpc>
            </a:pPr>
            <a:r>
              <a:rPr lang="en-US" dirty="0"/>
              <a:t>6200’s-Professional &amp; Contracted Services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6300’s-Supplies &amp; Equipment &lt; $5,000 per unit cost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6400’s-Dues, Travel, Food and Other Expenses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6600’s-Capital Assets &gt;$5,000 per unit cost</a:t>
            </a: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A33532-ECA8-4346-A50A-81451618EE25}" type="slidenum">
              <a:rPr lang="en-US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22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4558"/>
            <a:ext cx="12192000" cy="166102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Payroll Costs</a:t>
            </a:r>
            <a:br>
              <a:rPr lang="en-US" dirty="0"/>
            </a:br>
            <a:r>
              <a:rPr lang="en-US" sz="4000" dirty="0"/>
              <a:t>Object 6100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14768" y="1956806"/>
            <a:ext cx="9818913" cy="4150179"/>
          </a:xfrm>
        </p:spPr>
        <p:txBody>
          <a:bodyPr>
            <a:normAutofit/>
          </a:bodyPr>
          <a:lstStyle/>
          <a:p>
            <a:pPr eaLnBrk="1" hangingPunct="1"/>
            <a:r>
              <a:rPr lang="en-US" u="sng" dirty="0"/>
              <a:t>Substitutes – 6112</a:t>
            </a:r>
            <a:endParaRPr lang="en-US" u="sng" dirty="0">
              <a:solidFill>
                <a:srgbClr val="C00000"/>
              </a:solidFill>
            </a:endParaRPr>
          </a:p>
          <a:p>
            <a:pPr eaLnBrk="1" hangingPunct="1"/>
            <a:r>
              <a:rPr lang="en-US" u="sng" dirty="0"/>
              <a:t>Part-Time Employees (no benefits)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/>
              <a:t>XX-6118 Professional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/>
              <a:t>XX-6126 Part-Time Support Personnel</a:t>
            </a:r>
          </a:p>
          <a:p>
            <a:pPr>
              <a:buFont typeface="Wingdings" pitchFamily="2" charset="2"/>
              <a:buChar char="Ø"/>
            </a:pPr>
            <a:r>
              <a:rPr lang="en-US" u="sng" dirty="0"/>
              <a:t>Extra Pay Full-Time Employees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XX-6118 Professional Stipends &amp; Extra Duty Pay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XX-6121 Extra Duty Pay/Overtime Support Personnel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dirty="0"/>
          </a:p>
          <a:p>
            <a:pPr marL="109728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Note:  </a:t>
            </a:r>
            <a:r>
              <a:rPr lang="en-US" sz="1800" dirty="0"/>
              <a:t>There should be no 6119 or 6129 object codes in campus or department budgets.  These are for full-time positions only.</a:t>
            </a: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135FB3-F8C7-442E-A40A-11CAB534BBEC}" type="slidenum">
              <a:rPr lang="en-US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1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613"/>
            <a:ext cx="12191999" cy="165032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Professional &amp; Contracted Services </a:t>
            </a:r>
            <a:br>
              <a:rPr lang="en-US" sz="4000" dirty="0"/>
            </a:br>
            <a:r>
              <a:rPr lang="en-US" sz="4000" dirty="0"/>
              <a:t>Object 6200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794657" y="1948543"/>
            <a:ext cx="9514114" cy="370114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u="sng" dirty="0"/>
              <a:t>Professional Services</a:t>
            </a:r>
            <a:r>
              <a:rPr lang="en-US" dirty="0"/>
              <a:t> (typically a licensed individual)</a:t>
            </a:r>
            <a:endParaRPr lang="en-US" u="sng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XX-6219</a:t>
            </a:r>
          </a:p>
          <a:p>
            <a:pPr eaLnBrk="1" hangingPunct="1">
              <a:lnSpc>
                <a:spcPct val="90000"/>
              </a:lnSpc>
            </a:pPr>
            <a:r>
              <a:rPr lang="en-US" u="sng" dirty="0"/>
              <a:t>Student Tuition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u="sng" dirty="0"/>
              <a:t>11-6229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u="sng" dirty="0"/>
              <a:t>Education Service Centers Contracted Services </a:t>
            </a:r>
            <a:endParaRPr lang="en-US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XX-6239</a:t>
            </a:r>
          </a:p>
          <a:p>
            <a:pPr eaLnBrk="1" hangingPunct="1">
              <a:lnSpc>
                <a:spcPct val="90000"/>
              </a:lnSpc>
            </a:pPr>
            <a:r>
              <a:rPr lang="en-US" u="sng" dirty="0"/>
              <a:t>Maintenance &amp; Repair Services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XX-6249</a:t>
            </a:r>
          </a:p>
          <a:p>
            <a:r>
              <a:rPr lang="en-US" u="sng" dirty="0"/>
              <a:t>Rentals/Operating Leases</a:t>
            </a:r>
            <a:r>
              <a:rPr lang="en-US" dirty="0"/>
              <a:t> (copier leases)</a:t>
            </a:r>
          </a:p>
          <a:p>
            <a:pPr lvl="1">
              <a:buFont typeface="Wingdings" pitchFamily="2" charset="2"/>
              <a:buChar char="Ø"/>
            </a:pPr>
            <a:r>
              <a:rPr lang="en-US" u="sng" dirty="0"/>
              <a:t>XX-6269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19ED20-702F-4E56-8C9D-ECCAEEF86A49}" type="slidenum">
              <a:rPr lang="en-US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2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9391"/>
            <a:ext cx="12191999" cy="1633545"/>
          </a:xfrm>
          <a:solidFill>
            <a:srgbClr val="0070C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Professional &amp; Contracted Services </a:t>
            </a:r>
            <a:br>
              <a:rPr lang="en-US" sz="4000" dirty="0"/>
            </a:br>
            <a:r>
              <a:rPr lang="en-US" sz="4000" dirty="0"/>
              <a:t>Object 6200 (cont’d)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02919" y="1947575"/>
            <a:ext cx="9198428" cy="4537115"/>
          </a:xfrm>
        </p:spPr>
        <p:txBody>
          <a:bodyPr>
            <a:normAutofit/>
          </a:bodyPr>
          <a:lstStyle/>
          <a:p>
            <a:r>
              <a:rPr lang="en-US" u="sng" dirty="0"/>
              <a:t>Consulting Services</a:t>
            </a:r>
            <a:r>
              <a:rPr lang="en-US" dirty="0"/>
              <a:t> (performance improvement)</a:t>
            </a:r>
          </a:p>
          <a:p>
            <a:pPr lvl="1">
              <a:buFont typeface="Wingdings" pitchFamily="2" charset="2"/>
              <a:buChar char="Ø"/>
            </a:pPr>
            <a:r>
              <a:rPr lang="en-US" u="sng" dirty="0"/>
              <a:t>XX-6291</a:t>
            </a:r>
          </a:p>
          <a:p>
            <a:pPr>
              <a:buFont typeface="Wingdings" pitchFamily="2" charset="2"/>
              <a:buChar char="Ø"/>
            </a:pPr>
            <a:r>
              <a:rPr lang="en-US" u="sng" dirty="0"/>
              <a:t>Print Shop Services</a:t>
            </a:r>
          </a:p>
          <a:p>
            <a:pPr lvl="1">
              <a:buFont typeface="Wingdings" pitchFamily="2" charset="2"/>
              <a:buChar char="Ø"/>
            </a:pPr>
            <a:r>
              <a:rPr lang="en-US" u="sng" dirty="0"/>
              <a:t>XX-6399-P1 (not 6294)</a:t>
            </a:r>
          </a:p>
          <a:p>
            <a:r>
              <a:rPr lang="en-US" u="sng" dirty="0"/>
              <a:t>Other Contracted Services </a:t>
            </a:r>
          </a:p>
          <a:p>
            <a:pPr lvl="1">
              <a:buFont typeface="Wingdings" pitchFamily="2" charset="2"/>
              <a:buChar char="Ø"/>
            </a:pPr>
            <a:r>
              <a:rPr lang="en-US" u="sng" dirty="0"/>
              <a:t>XX-6299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19ED20-702F-4E56-8C9D-ECCAEEF86A49}" type="slidenum">
              <a:rPr lang="en-US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25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4558"/>
            <a:ext cx="12192000" cy="1642321"/>
          </a:xfrm>
          <a:solidFill>
            <a:srgbClr val="0070C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Supplies and Materials</a:t>
            </a:r>
            <a:br>
              <a:rPr lang="en-US" sz="4000" dirty="0"/>
            </a:br>
            <a:r>
              <a:rPr lang="en-US" sz="4000" dirty="0"/>
              <a:t> Object 6300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349828" y="2008806"/>
            <a:ext cx="8686800" cy="441404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800" u="sng" dirty="0"/>
              <a:t>Gasoline and Fuel</a:t>
            </a:r>
            <a:r>
              <a:rPr lang="en-US" sz="1800" dirty="0"/>
              <a:t>-district vehicles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XX-6311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u="sng" dirty="0"/>
              <a:t>Maintenance/Operations</a:t>
            </a:r>
            <a:r>
              <a:rPr lang="en-US" sz="1800" dirty="0"/>
              <a:t>-custodial and building maintenance supplies</a:t>
            </a:r>
            <a:endParaRPr lang="en-US" sz="1800" u="sng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51-6319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u="sng" dirty="0"/>
              <a:t>Textbooks</a:t>
            </a:r>
            <a:r>
              <a:rPr lang="en-US" sz="1800" dirty="0"/>
              <a:t>-textbooks purchased by district furnished free to students</a:t>
            </a:r>
            <a:r>
              <a:rPr lang="en-US" sz="1800" u="sng" dirty="0"/>
              <a:t>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11-6321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u="sng" dirty="0"/>
              <a:t>Reading Materials</a:t>
            </a:r>
            <a:r>
              <a:rPr lang="en-US" sz="1800" dirty="0"/>
              <a:t>-magazine/newspaper subscriptions and books (not workbooks)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XX-6329</a:t>
            </a:r>
          </a:p>
          <a:p>
            <a:r>
              <a:rPr lang="en-US" sz="1800" u="sng" dirty="0"/>
              <a:t>Testing Materials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11-6339 – instructional tests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31-6339 – standardized tests</a:t>
            </a:r>
          </a:p>
          <a:p>
            <a:r>
              <a:rPr lang="en-US" sz="1800" u="sng" dirty="0"/>
              <a:t>Child Nutrition Only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35-6341 – 6349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600" dirty="0"/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DBDDB5-0BC9-4B1D-9486-362A4A69E1F4}" type="slidenum">
              <a:rPr lang="en-US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21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7287"/>
            <a:ext cx="12191999" cy="1605649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Budget development calendar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CBFA1EE-CF35-43F8-B2EA-6DAF4E5B8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49825" y="2011363"/>
            <a:ext cx="6953526" cy="455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51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1336"/>
            <a:ext cx="12191999" cy="15916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Supplies and Materials</a:t>
            </a:r>
            <a:br>
              <a:rPr lang="en-US" sz="4000" dirty="0"/>
            </a:br>
            <a:r>
              <a:rPr lang="en-US" sz="4000" dirty="0"/>
              <a:t> Object 6300 (continued)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772885" y="1837765"/>
            <a:ext cx="9886042" cy="478114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u="sng" dirty="0"/>
              <a:t>Supplies, Furniture, Equipment (unit cost &lt; $5,000)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200" dirty="0"/>
              <a:t>XX-6398  		Computer Equipment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200" dirty="0"/>
              <a:t>XX-6399-SF 		Software Licenses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200" dirty="0"/>
              <a:t>XX-6399-CQ 		Copier Clicks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200" dirty="0"/>
              <a:t>XX-6399-FU		Furniture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200" dirty="0"/>
              <a:t>XX-6399-P1		Print Shop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200" dirty="0"/>
              <a:t>XX-6399-PA		Paper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200" dirty="0"/>
              <a:t>XX-6399		All other supplies and equipment</a:t>
            </a:r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D55381-9C0F-4097-A04E-E42D78C4766E}" type="slidenum">
              <a:rPr lang="en-US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37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9391"/>
            <a:ext cx="12191999" cy="1633545"/>
          </a:xfrm>
          <a:solidFill>
            <a:srgbClr val="0070C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Other Operating Costs</a:t>
            </a:r>
            <a:br>
              <a:rPr lang="en-US" sz="4000" dirty="0"/>
            </a:br>
            <a:r>
              <a:rPr lang="en-US" sz="4000" dirty="0"/>
              <a:t> Object 6400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849085" y="1981199"/>
            <a:ext cx="10756105" cy="4662881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u="sng" dirty="0"/>
              <a:t>Employee Travel</a:t>
            </a:r>
            <a:r>
              <a:rPr lang="en-US" sz="2800" dirty="0"/>
              <a:t>-registration fees, transportation, meals, hotel, etc.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11-6411 Teacher Instruction Related (Field trips &amp; between campuses)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13-6411 Teacher Staff Development/Training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XX-6411 All Other Employees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u="sng" dirty="0"/>
              <a:t>Student Travel</a:t>
            </a:r>
            <a:r>
              <a:rPr lang="en-US" sz="2800" dirty="0"/>
              <a:t>-transportation, meals, participation fees, hotel, etc. related to students traveling for school sponsored events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11-6412 Regular Instruction (field trips)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36-6412 Extracurricular/</a:t>
            </a:r>
            <a:r>
              <a:rPr lang="en-US" sz="2400" dirty="0" err="1"/>
              <a:t>Cocurricular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6494 District transportation department charges only</a:t>
            </a:r>
            <a:endParaRPr lang="en-US" sz="2800" dirty="0"/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2CFB2B-7150-467D-86D5-0BDD81B77A9F}" type="slidenum">
              <a:rPr lang="en-US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11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1002"/>
            <a:ext cx="12191999" cy="164193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Other Operating Costs</a:t>
            </a:r>
            <a:br>
              <a:rPr lang="en-US" sz="4000" dirty="0"/>
            </a:br>
            <a:r>
              <a:rPr lang="en-US" sz="4000" dirty="0"/>
              <a:t> Object 6400 (continued)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33400" y="2100043"/>
            <a:ext cx="9982200" cy="457759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u="sng" dirty="0"/>
              <a:t>Non-Employee Travel</a:t>
            </a:r>
            <a:r>
              <a:rPr lang="en-US" sz="2400" dirty="0"/>
              <a:t>-registration fees, transportation, meals, and hotel for non-district employees participating in school sponsored events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XX-6419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u="sng" dirty="0"/>
              <a:t>Insurance</a:t>
            </a:r>
            <a:r>
              <a:rPr lang="en-US" sz="2400" dirty="0"/>
              <a:t>- property insurance, liability insurance, bonding costs, and athletic insurance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XX-6429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u="sng" dirty="0"/>
              <a:t>Dues</a:t>
            </a:r>
            <a:r>
              <a:rPr lang="en-US" sz="2400" dirty="0"/>
              <a:t>-not associated with travel </a:t>
            </a:r>
            <a:r>
              <a:rPr lang="en-US" sz="2000" dirty="0"/>
              <a:t>(fees should be 6499)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XX-6495</a:t>
            </a:r>
          </a:p>
          <a:p>
            <a:r>
              <a:rPr lang="en-US" sz="2400" u="sng" dirty="0"/>
              <a:t>Awards</a:t>
            </a:r>
            <a:endParaRPr lang="en-US" sz="2400" dirty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XX-6498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EEFDA5-69DF-437F-B605-409D9F64F9D9}" type="slidenum">
              <a:rPr lang="en-US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65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9391"/>
            <a:ext cx="12191999" cy="1633545"/>
          </a:xfrm>
          <a:solidFill>
            <a:srgbClr val="0070C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Other Operating Costs</a:t>
            </a:r>
            <a:br>
              <a:rPr lang="en-US" sz="4000" dirty="0"/>
            </a:br>
            <a:r>
              <a:rPr lang="en-US" sz="4000" dirty="0"/>
              <a:t> Object 6400 (continued)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10393" y="2057400"/>
            <a:ext cx="11652308" cy="462862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u="sng" dirty="0"/>
              <a:t>Miscellaneous Operating Costs</a:t>
            </a:r>
            <a:r>
              <a:rPr lang="en-US" sz="2800" dirty="0"/>
              <a:t>-fees, bid notices, newspaper advertisements, food/refreshments for school related meetings, other miscellaneous costs not coded elsewhere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800" dirty="0"/>
              <a:t>41 – 6491 Statutorily Required - Bid notices, newspaper advertisements/notices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800" dirty="0"/>
              <a:t>XX-6399-F1	Food (non-catered)</a:t>
            </a:r>
          </a:p>
          <a:p>
            <a:pPr lvl="2">
              <a:buFont typeface="Wingdings" pitchFamily="2" charset="2"/>
              <a:buChar char="Ø"/>
            </a:pPr>
            <a:r>
              <a:rPr lang="en-US" sz="2400" u="sng" dirty="0">
                <a:solidFill>
                  <a:srgbClr val="FF0000"/>
                </a:solidFill>
              </a:rPr>
              <a:t>Includes meals and snacks</a:t>
            </a:r>
          </a:p>
          <a:p>
            <a:pPr lvl="2">
              <a:buFont typeface="Wingdings" pitchFamily="2" charset="2"/>
              <a:buChar char="Ø"/>
            </a:pPr>
            <a:r>
              <a:rPr lang="en-US" sz="2400" u="sng" dirty="0">
                <a:solidFill>
                  <a:srgbClr val="FF0000"/>
                </a:solidFill>
              </a:rPr>
              <a:t>Excludes coffee products and water (code to 6399)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800" dirty="0"/>
              <a:t>XX-6499-F1	Food (catered)</a:t>
            </a:r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058F1F-A9D1-497B-83EF-80BCFE806C83}" type="slidenum">
              <a:rPr lang="en-US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67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1002"/>
            <a:ext cx="12191999" cy="1641934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US" dirty="0"/>
              <a:t>Sub-Object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14400" y="2286000"/>
            <a:ext cx="9296400" cy="3189514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FF3300"/>
                </a:solidFill>
              </a:rPr>
              <a:t>District Local Option provides additional account description</a:t>
            </a:r>
          </a:p>
          <a:p>
            <a:pPr eaLnBrk="1" hangingPunct="1">
              <a:buFontTx/>
              <a:buNone/>
            </a:pPr>
            <a:r>
              <a:rPr lang="en-US" dirty="0"/>
              <a:t>XXX-XX-XXXX-</a:t>
            </a:r>
            <a:r>
              <a:rPr lang="en-US" sz="4000" dirty="0">
                <a:solidFill>
                  <a:srgbClr val="FF3300"/>
                </a:solidFill>
              </a:rPr>
              <a:t>XX</a:t>
            </a:r>
            <a:r>
              <a:rPr lang="en-US" dirty="0"/>
              <a:t>-XXX-XX-XXX-XXXXX</a:t>
            </a:r>
          </a:p>
          <a:p>
            <a:pPr eaLnBrk="1" hangingPunct="1">
              <a:buFontTx/>
              <a:buNone/>
            </a:pPr>
            <a:r>
              <a:rPr lang="en-US" dirty="0"/>
              <a:t>Can be used to help budget manager to break budget into project/grade levels/etc. to manage budget at a more specified level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endParaRPr lang="en-US" sz="1800" dirty="0"/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9465BD-A35F-4A29-8D2E-BA8977028093}" type="slidenum">
              <a:rPr lang="en-US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47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4558"/>
            <a:ext cx="12191999" cy="1608378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US" dirty="0"/>
              <a:t>ORGANIZATION NUMBER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99756" y="1950940"/>
            <a:ext cx="9731829" cy="3864429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dirty="0"/>
              <a:t>XXX-XX-XXXX-XX-</a:t>
            </a:r>
            <a:r>
              <a:rPr lang="en-US" sz="4000" dirty="0">
                <a:solidFill>
                  <a:srgbClr val="FF3300"/>
                </a:solidFill>
              </a:rPr>
              <a:t>XXX</a:t>
            </a:r>
            <a:r>
              <a:rPr lang="en-US" dirty="0"/>
              <a:t>-XX-XXX-XXXXX</a:t>
            </a:r>
          </a:p>
          <a:p>
            <a:pPr eaLnBrk="1" hangingPunct="1"/>
            <a:r>
              <a:rPr lang="en-US" dirty="0"/>
              <a:t>001-040 High Schools</a:t>
            </a:r>
          </a:p>
          <a:p>
            <a:pPr eaLnBrk="1" hangingPunct="1"/>
            <a:r>
              <a:rPr lang="en-US" dirty="0"/>
              <a:t>041-100 Middle Schools</a:t>
            </a:r>
          </a:p>
          <a:p>
            <a:pPr eaLnBrk="1" hangingPunct="1"/>
            <a:r>
              <a:rPr lang="en-US" dirty="0"/>
              <a:t>101-698 Elementary Schools</a:t>
            </a:r>
          </a:p>
          <a:p>
            <a:pPr eaLnBrk="1" hangingPunct="1"/>
            <a:r>
              <a:rPr lang="en-US" dirty="0"/>
              <a:t>699 Summer School</a:t>
            </a:r>
          </a:p>
          <a:p>
            <a:pPr eaLnBrk="1" hangingPunct="1"/>
            <a:r>
              <a:rPr lang="en-US" dirty="0"/>
              <a:t>700-750 General Administration</a:t>
            </a:r>
          </a:p>
          <a:p>
            <a:pPr eaLnBrk="1" hangingPunct="1"/>
            <a:r>
              <a:rPr lang="en-US" dirty="0"/>
              <a:t>800-997/999 Undistributed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Function 11 requires 001-699 organization code on all expenditures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84F42B-5205-4CE8-B741-EB2DB42BB450}" type="slidenum">
              <a:rPr lang="en-US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8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013"/>
            <a:ext cx="12192000" cy="1578841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br>
              <a:rPr lang="en-US" sz="3100" dirty="0"/>
            </a:br>
            <a:r>
              <a:rPr lang="en-US" sz="3100" dirty="0"/>
              <a:t>PROGRAM INTENT CODE - </a:t>
            </a:r>
            <a:r>
              <a:rPr lang="en-US" sz="3100" dirty="0">
                <a:solidFill>
                  <a:schemeClr val="bg1"/>
                </a:solidFill>
              </a:rPr>
              <a:t>Intent of program provided to students – Very important</a:t>
            </a:r>
            <a:br>
              <a:rPr lang="en-US" dirty="0">
                <a:solidFill>
                  <a:srgbClr val="FF3300"/>
                </a:solidFill>
              </a:rPr>
            </a:br>
            <a:r>
              <a:rPr lang="en-US" sz="3600" dirty="0"/>
              <a:t>XXX-XX-XXXX-XX-XXX-</a:t>
            </a:r>
            <a:r>
              <a:rPr lang="en-US" sz="4800" dirty="0">
                <a:solidFill>
                  <a:srgbClr val="FF3300"/>
                </a:solidFill>
              </a:rPr>
              <a:t>XX</a:t>
            </a:r>
            <a:r>
              <a:rPr lang="en-US" sz="3600" dirty="0"/>
              <a:t>-XXX-XXXXX</a:t>
            </a:r>
            <a:br>
              <a:rPr lang="en-US" sz="3600" dirty="0"/>
            </a:br>
            <a:endParaRPr lang="en-US" dirty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972299" y="1895912"/>
            <a:ext cx="6247402" cy="5050601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11	Basic Educational Services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21	Gifted and Talented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22	Career and Technology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23	Services to Students with Disabilities (Special Education)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24	SCE &amp; At-Risk for Non-Title I Campuses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25	Bilingual Education and Special Language Programs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26	Non-disciplinary Alternative Education Programs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28	Disciplinary Alternative Education Program (base level program)</a:t>
            </a:r>
            <a:endParaRPr lang="en-US" b="1" dirty="0"/>
          </a:p>
          <a:p>
            <a:pPr eaLnBrk="1" hangingPunct="1">
              <a:lnSpc>
                <a:spcPct val="80000"/>
              </a:lnSpc>
            </a:pPr>
            <a:r>
              <a:rPr lang="en-US" dirty="0"/>
              <a:t>29	Disciplinary Alternative Education Program (supplemental costs)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30	SCE &amp; At-Risk for Title I Campuses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32   	Pre-Kindergarten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36	Early education allotment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dirty="0"/>
              <a:t>37	dyslexia 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/>
              <a:t>38	college career military ready (CCMR) </a:t>
            </a:r>
            <a:endParaRPr lang="en-US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/>
              <a:t>91	Athletics and Related Activities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99	Undistributed (not readily distributed to a program intent code)</a:t>
            </a:r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75671-10BF-45CE-9132-7BC976DB40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301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2947"/>
            <a:ext cx="12191999" cy="1599989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US" dirty="0"/>
              <a:t>Local option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FF3300"/>
                </a:solidFill>
              </a:rPr>
              <a:t>District Local Option used as budget manager</a:t>
            </a:r>
          </a:p>
          <a:p>
            <a:pPr eaLnBrk="1" hangingPunct="1">
              <a:buFontTx/>
              <a:buNone/>
            </a:pPr>
            <a:r>
              <a:rPr lang="en-US" dirty="0"/>
              <a:t>XXX-XX-XXXX-XX-XXX-XX-</a:t>
            </a:r>
            <a:r>
              <a:rPr lang="en-US" sz="4000" dirty="0">
                <a:solidFill>
                  <a:srgbClr val="FF3300"/>
                </a:solidFill>
              </a:rPr>
              <a:t>XXX</a:t>
            </a:r>
            <a:r>
              <a:rPr lang="en-US" dirty="0"/>
              <a:t>-XXXXX</a:t>
            </a:r>
          </a:p>
          <a:p>
            <a:pPr eaLnBrk="1" hangingPunct="1">
              <a:buFontTx/>
              <a:buNone/>
            </a:pPr>
            <a:endParaRPr lang="en-US" sz="1400" dirty="0">
              <a:solidFill>
                <a:srgbClr val="FF3300"/>
              </a:solidFill>
            </a:endParaRPr>
          </a:p>
          <a:p>
            <a:pPr eaLnBrk="1" hangingPunct="1"/>
            <a:r>
              <a:rPr lang="en-US" sz="3200" dirty="0"/>
              <a:t>Computer budget access is based on the budget manager number</a:t>
            </a:r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460612-EE37-420E-B133-735134BB24FE}" type="slidenum">
              <a:rPr lang="en-US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86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1002"/>
            <a:ext cx="12191999" cy="1641934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US" dirty="0"/>
              <a:t>PROJECT NUMBER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FF3300"/>
                </a:solidFill>
              </a:rPr>
              <a:t>Project Number used for Activity Funds and Special Projects</a:t>
            </a:r>
          </a:p>
          <a:p>
            <a:pPr eaLnBrk="1" hangingPunct="1">
              <a:buFontTx/>
              <a:buNone/>
            </a:pPr>
            <a:r>
              <a:rPr lang="en-US" dirty="0"/>
              <a:t>XXX-XX-XXXX-XX-XXX-XX-XXX - </a:t>
            </a:r>
            <a:r>
              <a:rPr lang="en-US" sz="3200" dirty="0">
                <a:solidFill>
                  <a:srgbClr val="FF0000"/>
                </a:solidFill>
              </a:rPr>
              <a:t>XXXXX</a:t>
            </a:r>
          </a:p>
          <a:p>
            <a:pPr eaLnBrk="1" hangingPunct="1">
              <a:buFontTx/>
              <a:buNone/>
            </a:pPr>
            <a:endParaRPr lang="en-US" sz="1400" dirty="0">
              <a:solidFill>
                <a:srgbClr val="FF3300"/>
              </a:solidFill>
            </a:endParaRPr>
          </a:p>
          <a:p>
            <a:pPr eaLnBrk="1" hangingPunct="1"/>
            <a:r>
              <a:rPr lang="en-US" sz="3200" dirty="0"/>
              <a:t>Mandatory for Activity Funds and Federal Funds</a:t>
            </a:r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460612-EE37-420E-B133-735134BB24FE}" type="slidenum">
              <a:rPr lang="en-US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90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7446"/>
            <a:ext cx="12191999" cy="167549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Financial Accountability System Resource Guide (FASRG)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Available on TEA Website</a:t>
            </a:r>
          </a:p>
          <a:p>
            <a:pPr lvl="1"/>
            <a:r>
              <a:rPr lang="en-US" dirty="0">
                <a:solidFill>
                  <a:srgbClr val="FF3300"/>
                </a:solidFill>
                <a:hlinkClick r:id="rId5"/>
              </a:rPr>
              <a:t>https://tea.texas.gov/Finance_and_Grants/Financial_Accountability/Financial__Accountability_System_Resource_Guide/</a:t>
            </a:r>
            <a:r>
              <a:rPr lang="en-US" dirty="0">
                <a:solidFill>
                  <a:srgbClr val="FF3300"/>
                </a:solidFill>
              </a:rPr>
              <a:t> </a:t>
            </a:r>
          </a:p>
          <a:p>
            <a:r>
              <a:rPr lang="en-US" sz="2800" dirty="0"/>
              <a:t>Helpful Matrices for function/object /organization decisions is available</a:t>
            </a:r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460612-EE37-420E-B133-735134BB24FE}" type="slidenum">
              <a:rPr lang="en-US"/>
              <a:pPr/>
              <a:t>49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08E4E4-1FB6-4711-BFED-478965CD2F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6204" y="3890311"/>
            <a:ext cx="5251509" cy="277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71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1002"/>
            <a:ext cx="12191999" cy="1641934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Department Budget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3396"/>
            <a:ext cx="10396883" cy="4488406"/>
          </a:xfrm>
        </p:spPr>
        <p:txBody>
          <a:bodyPr>
            <a:normAutofit/>
          </a:bodyPr>
          <a:lstStyle/>
          <a:p>
            <a:r>
              <a:rPr lang="en-US" sz="2600" dirty="0"/>
              <a:t>Funding</a:t>
            </a:r>
          </a:p>
          <a:p>
            <a:pPr lvl="1"/>
            <a:r>
              <a:rPr lang="en-US" sz="2200" dirty="0"/>
              <a:t>ESSA Financial Transparency reporting will utilize these funds in the per pupil expenditure calculation </a:t>
            </a:r>
          </a:p>
          <a:p>
            <a:pPr lvl="2"/>
            <a:r>
              <a:rPr lang="en-US" sz="1900" dirty="0"/>
              <a:t>Campus Site-Base Fund 199 Allotment</a:t>
            </a:r>
          </a:p>
          <a:p>
            <a:pPr lvl="2"/>
            <a:r>
              <a:rPr lang="en-US" sz="1900" dirty="0"/>
              <a:t>Campus Funds – Fund 461</a:t>
            </a:r>
          </a:p>
          <a:p>
            <a:pPr lvl="2"/>
            <a:r>
              <a:rPr lang="en-US" sz="1900" dirty="0"/>
              <a:t>Federal Funds – i.e. Fund 211, etc.</a:t>
            </a:r>
          </a:p>
          <a:p>
            <a:r>
              <a:rPr lang="en-US" dirty="0"/>
              <a:t>District Staff</a:t>
            </a:r>
          </a:p>
          <a:p>
            <a:pPr lvl="1"/>
            <a:r>
              <a:rPr lang="en-US" dirty="0"/>
              <a:t>Department staff should have input into the budget development for your department</a:t>
            </a:r>
          </a:p>
          <a:p>
            <a:pPr lvl="1"/>
            <a:r>
              <a:rPr lang="en-US" dirty="0"/>
              <a:t>Campus Staff should have input into the budget development for the part of your department budget that affects their campus</a:t>
            </a:r>
          </a:p>
          <a:p>
            <a:r>
              <a:rPr lang="en-US" dirty="0"/>
              <a:t>District budget staff are available should you need their assistance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0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4027"/>
            <a:ext cx="12192000" cy="1849185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Budget Monitoring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913212"/>
            <a:ext cx="12192000" cy="457200"/>
          </a:xfrm>
          <a:solidFill>
            <a:srgbClr val="00B0F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22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2081"/>
            <a:ext cx="12192000" cy="1832407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YTD Budget Report - </a:t>
            </a:r>
            <a:r>
              <a:rPr lang="en-US" dirty="0" err="1"/>
              <a:t>Munis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3913212"/>
            <a:ext cx="12192000" cy="457200"/>
          </a:xfrm>
          <a:solidFill>
            <a:srgbClr val="00B0F0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742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6169"/>
            <a:ext cx="12192000" cy="1616767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YTD budget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4211569"/>
          </a:xfrm>
        </p:spPr>
        <p:txBody>
          <a:bodyPr>
            <a:normAutofit/>
          </a:bodyPr>
          <a:lstStyle/>
          <a:p>
            <a:r>
              <a:rPr lang="en-US" sz="2800" dirty="0"/>
              <a:t>Step by Step instructions in Business Procedure Manual</a:t>
            </a:r>
          </a:p>
          <a:p>
            <a:pPr lvl="1"/>
            <a:r>
              <a:rPr lang="en-US" sz="2800" dirty="0"/>
              <a:t>Fund 199 Accounts </a:t>
            </a:r>
          </a:p>
          <a:p>
            <a:pPr lvl="1"/>
            <a:r>
              <a:rPr lang="en-US" sz="2800" dirty="0"/>
              <a:t>Activity Funds </a:t>
            </a:r>
            <a:r>
              <a:rPr lang="en-US" sz="2800"/>
              <a:t>– 461</a:t>
            </a:r>
          </a:p>
          <a:p>
            <a:pPr lvl="1"/>
            <a:r>
              <a:rPr lang="en-US" sz="2800"/>
              <a:t>Allows </a:t>
            </a:r>
            <a:r>
              <a:rPr lang="en-US" sz="2800" dirty="0"/>
              <a:t>for a full picture of your budget</a:t>
            </a:r>
          </a:p>
          <a:p>
            <a:pPr lvl="1"/>
            <a:r>
              <a:rPr lang="en-US" sz="2800" dirty="0"/>
              <a:t>Remember, once run, it is a point in time, not real time – Account inquiry is real time</a:t>
            </a:r>
          </a:p>
          <a:p>
            <a:r>
              <a:rPr lang="en-US" sz="2800" dirty="0"/>
              <a:t>Need help running the report, please call Cristina or Shannon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EB43-480E-49BB-821B-459B4C6040F9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25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9391"/>
            <a:ext cx="12191999" cy="1633545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Helpful Hints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type="body" idx="1"/>
          </p:nvPr>
        </p:nvSpPr>
        <p:spPr>
          <a:xfrm>
            <a:off x="1495202" y="1904795"/>
            <a:ext cx="4060479" cy="64008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Segment Find Settings -   199 Budget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633316" y="1792936"/>
            <a:ext cx="4876800" cy="640080"/>
          </a:xfrm>
        </p:spPr>
        <p:txBody>
          <a:bodyPr/>
          <a:lstStyle/>
          <a:p>
            <a:pPr algn="ctr"/>
            <a:r>
              <a:rPr lang="en-US" dirty="0"/>
              <a:t>Segment Find Settings -   461 Budget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7376959" y="2937398"/>
            <a:ext cx="2919729" cy="319779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EB43-480E-49BB-821B-459B4C6040F9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3355" y="2937398"/>
            <a:ext cx="2924175" cy="328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7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5303"/>
            <a:ext cx="12192000" cy="1849185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Account Inquiry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913212"/>
            <a:ext cx="12192000" cy="457200"/>
          </a:xfrm>
          <a:solidFill>
            <a:srgbClr val="00B0F0"/>
          </a:solidFill>
        </p:spPr>
        <p:txBody>
          <a:bodyPr/>
          <a:lstStyle/>
          <a:p>
            <a:r>
              <a:rPr lang="en-US" dirty="0"/>
              <a:t>Live picture of your budget – Real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EB43-480E-49BB-821B-459B4C6040F9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95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EB43-480E-49BB-821B-459B4C6040F9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1610686" y="2619885"/>
            <a:ext cx="3181350" cy="27051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-1" y="674688"/>
            <a:ext cx="6358855" cy="12446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Review from the Browse View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294967295"/>
          </p:nvPr>
        </p:nvPicPr>
        <p:blipFill>
          <a:blip r:embed="rId5"/>
          <a:stretch>
            <a:fillRect/>
          </a:stretch>
        </p:blipFill>
        <p:spPr>
          <a:xfrm>
            <a:off x="6613321" y="192510"/>
            <a:ext cx="4468536" cy="608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77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030136"/>
            <a:ext cx="12192000" cy="1874352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0" y="3904488"/>
            <a:ext cx="12192000" cy="457200"/>
          </a:xfrm>
          <a:solidFill>
            <a:srgbClr val="00B0F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2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4558"/>
            <a:ext cx="12192000" cy="1608378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district Improvement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283" y="2011679"/>
            <a:ext cx="10592716" cy="4548511"/>
          </a:xfrm>
        </p:spPr>
        <p:txBody>
          <a:bodyPr>
            <a:normAutofit/>
          </a:bodyPr>
          <a:lstStyle/>
          <a:p>
            <a:r>
              <a:rPr lang="en-US" sz="2800" dirty="0"/>
              <a:t>Resources should be allocated based on addressing the goals of the district Improvement Plan</a:t>
            </a:r>
          </a:p>
          <a:p>
            <a:pPr lvl="1"/>
            <a:r>
              <a:rPr lang="en-US" sz="2800" b="1" dirty="0"/>
              <a:t>Budget to the Plan, don’t Plan to the Budget</a:t>
            </a:r>
          </a:p>
          <a:p>
            <a:r>
              <a:rPr lang="en-US" sz="2800" dirty="0"/>
              <a:t>Expenditures should be planned with a focus on the district Improvement Plan</a:t>
            </a:r>
          </a:p>
          <a:p>
            <a:pPr lvl="1"/>
            <a:r>
              <a:rPr lang="en-US" sz="2800" dirty="0"/>
              <a:t>Are they supportive of the goals</a:t>
            </a:r>
          </a:p>
          <a:p>
            <a:pPr lvl="1"/>
            <a:r>
              <a:rPr lang="en-US" sz="2800" dirty="0"/>
              <a:t>Are they curriculum driven</a:t>
            </a:r>
          </a:p>
          <a:p>
            <a:pPr lvl="1"/>
            <a:r>
              <a:rPr lang="en-US" sz="2800" dirty="0"/>
              <a:t>Are they results-oriented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76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52244"/>
            <a:ext cx="11605191" cy="5312328"/>
          </a:xfrm>
        </p:spPr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tx1"/>
                </a:solidFill>
              </a:rPr>
              <a:t>Budget development and curriculum development should be intertwined, the latter preceding the former.  The budget ought to be curriculum driven when too often that is not the case</a:t>
            </a:r>
            <a:r>
              <a:rPr lang="en-US" sz="4400" cap="none" dirty="0">
                <a:solidFill>
                  <a:schemeClr val="tx1"/>
                </a:solidFill>
              </a:rPr>
              <a:t>.</a:t>
            </a:r>
            <a:br>
              <a:rPr lang="en-US" sz="4400" cap="none" dirty="0">
                <a:solidFill>
                  <a:schemeClr val="tx1"/>
                </a:solidFill>
              </a:rPr>
            </a:br>
            <a:r>
              <a:rPr lang="en-US" sz="4400" cap="none" dirty="0">
                <a:solidFill>
                  <a:schemeClr val="tx1"/>
                </a:solidFill>
              </a:rPr>
              <a:t>								</a:t>
            </a:r>
            <a:r>
              <a:rPr lang="en-US" sz="2400" u="sng" cap="none" dirty="0">
                <a:solidFill>
                  <a:schemeClr val="tx1"/>
                </a:solidFill>
              </a:rPr>
              <a:t>Curriculum Management </a:t>
            </a:r>
            <a:r>
              <a:rPr lang="en-US" sz="2400" cap="none" dirty="0">
                <a:solidFill>
                  <a:schemeClr val="tx1"/>
                </a:solidFill>
              </a:rPr>
              <a:t>, 1987</a:t>
            </a:r>
            <a:br>
              <a:rPr lang="en-US" sz="2400" cap="none" dirty="0">
                <a:solidFill>
                  <a:schemeClr val="tx1"/>
                </a:solidFill>
              </a:rPr>
            </a:br>
            <a:br>
              <a:rPr lang="en-US" sz="2400" cap="none" dirty="0">
                <a:solidFill>
                  <a:schemeClr val="tx1"/>
                </a:solidFill>
              </a:rPr>
            </a:br>
            <a:r>
              <a:rPr lang="en-US" sz="3600" cap="none" dirty="0">
                <a:solidFill>
                  <a:schemeClr val="tx1"/>
                </a:solidFill>
              </a:rPr>
              <a:t>Fenwick English</a:t>
            </a:r>
            <a:br>
              <a:rPr lang="en-US" sz="2400" dirty="0">
                <a:solidFill>
                  <a:srgbClr val="346492">
                    <a:lumMod val="60000"/>
                    <a:lumOff val="40000"/>
                  </a:srgbClr>
                </a:solidFill>
              </a:rPr>
            </a:br>
            <a:br>
              <a:rPr lang="en-US" sz="2400" cap="none" dirty="0">
                <a:solidFill>
                  <a:schemeClr val="tx1"/>
                </a:solidFill>
              </a:rPr>
            </a:br>
            <a:endParaRPr lang="en-US" sz="24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938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4558"/>
            <a:ext cx="12191999" cy="160837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4400" dirty="0"/>
              <a:t>Planning Process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3395"/>
            <a:ext cx="10396883" cy="4547129"/>
          </a:xfrm>
        </p:spPr>
        <p:txBody>
          <a:bodyPr>
            <a:noAutofit/>
          </a:bodyPr>
          <a:lstStyle/>
          <a:p>
            <a:r>
              <a:rPr lang="en-US" sz="2800" dirty="0"/>
              <a:t>Each budget request shall be described so as to permit evaluation of consequences of funding or non-funding in terms of results</a:t>
            </a:r>
          </a:p>
          <a:p>
            <a:pPr lvl="1"/>
            <a:r>
              <a:rPr lang="en-US" sz="2400" dirty="0"/>
              <a:t>Request for Additional Non-Personnel Budget </a:t>
            </a:r>
          </a:p>
          <a:p>
            <a:r>
              <a:rPr lang="en-US" sz="2800" dirty="0"/>
              <a:t>Prioritizing of budget requests should include key educational staff, including principals and teachers </a:t>
            </a:r>
          </a:p>
          <a:p>
            <a:r>
              <a:rPr lang="en-US" sz="2800" dirty="0"/>
              <a:t>Rank ordering of requests allows flexibility in budget expansion, reduction, or stabilization based on changing needs and priorities.</a:t>
            </a:r>
          </a:p>
          <a:p>
            <a:r>
              <a:rPr lang="en-US" sz="2800" dirty="0"/>
              <a:t>Budget requests publicly compete with each other for funding based upon evaluation of need and relationship to effective instruction and campus quality.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21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446"/>
            <a:ext cx="12191999" cy="1675490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Department Fund 199 Allotment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006" y="1783645"/>
            <a:ext cx="10675242" cy="4526844"/>
          </a:xfrm>
        </p:spPr>
        <p:txBody>
          <a:bodyPr>
            <a:noAutofit/>
          </a:bodyPr>
          <a:lstStyle/>
          <a:p>
            <a:pPr marL="640080" indent="-457200">
              <a:defRPr/>
            </a:pPr>
            <a:r>
              <a:rPr lang="en-US" altLang="en-US" sz="2400" dirty="0"/>
              <a:t>Initial Allocation – 2022-23 Adopted Budget less One-Time approved requests (see tab in worksheet)</a:t>
            </a:r>
          </a:p>
          <a:p>
            <a:pPr marL="914400" lvl="1" indent="-457200">
              <a:defRPr/>
            </a:pPr>
            <a:r>
              <a:rPr lang="en-US" altLang="en-US" sz="2400" dirty="0"/>
              <a:t>Needs Based Budget should be submitted</a:t>
            </a:r>
          </a:p>
          <a:p>
            <a:pPr marL="1188720" lvl="2" indent="-457200">
              <a:defRPr/>
            </a:pPr>
            <a:r>
              <a:rPr lang="en-US" altLang="en-US" sz="2000" dirty="0"/>
              <a:t>Review of historical spending plays a part </a:t>
            </a:r>
          </a:p>
          <a:p>
            <a:pPr marL="1188720" lvl="2" indent="-457200">
              <a:defRPr/>
            </a:pPr>
            <a:r>
              <a:rPr lang="en-US" altLang="en-US" sz="2000" dirty="0"/>
              <a:t>Are there expenditures that you budgeted that you no longer need?</a:t>
            </a:r>
          </a:p>
          <a:p>
            <a:pPr marL="1463040" lvl="3" indent="-457200">
              <a:defRPr/>
            </a:pPr>
            <a:r>
              <a:rPr lang="en-US" altLang="en-US" sz="2000" dirty="0"/>
              <a:t>Are there budget amendments done this year that you need to include in this initial budget</a:t>
            </a:r>
          </a:p>
          <a:p>
            <a:pPr marL="1188720" lvl="2" indent="-457200">
              <a:defRPr/>
            </a:pPr>
            <a:r>
              <a:rPr lang="en-US" altLang="en-US" sz="2000" dirty="0"/>
              <a:t>New Projects?</a:t>
            </a:r>
          </a:p>
          <a:p>
            <a:pPr marL="1463040" lvl="3" indent="-457200">
              <a:defRPr/>
            </a:pPr>
            <a:r>
              <a:rPr lang="en-US" altLang="en-US" sz="2000" dirty="0"/>
              <a:t>What funding is needed?</a:t>
            </a:r>
          </a:p>
          <a:p>
            <a:pPr marL="1463040" lvl="3" indent="-457200">
              <a:defRPr/>
            </a:pPr>
            <a:r>
              <a:rPr lang="en-US" altLang="en-US" sz="2000" dirty="0"/>
              <a:t>Are there other projects that can be eliminated to fund this new project?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06C9-9873-47C1-8CEC-67977D12DF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09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F56617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10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11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12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13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14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15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16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17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18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19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2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20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21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22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23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24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25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26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27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28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29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3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30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31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32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33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34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35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36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37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38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39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4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40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41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42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43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44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45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46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47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48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49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5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50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51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52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53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54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55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6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7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8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ppt/theme/themeOverride9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F56617"/>
    </a:dk2>
    <a:lt2>
      <a:srgbClr val="DDDDDD"/>
    </a:lt2>
    <a:accent1>
      <a:srgbClr val="FFC000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0"/>
    </a:accent6>
    <a:hlink>
      <a:srgbClr val="FF9933"/>
    </a:hlink>
    <a:folHlink>
      <a:srgbClr val="6C606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</TotalTime>
  <Words>2978</Words>
  <Application>Microsoft Office PowerPoint</Application>
  <PresentationFormat>Widescreen</PresentationFormat>
  <Paragraphs>474</Paragraphs>
  <Slides>56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Corbel</vt:lpstr>
      <vt:lpstr>Wingdings</vt:lpstr>
      <vt:lpstr>Banded</vt:lpstr>
      <vt:lpstr>BIRDVILLE ISD department BUDGET MEETING</vt:lpstr>
      <vt:lpstr>Budget resources</vt:lpstr>
      <vt:lpstr>Budget Process</vt:lpstr>
      <vt:lpstr>Budget development calendar</vt:lpstr>
      <vt:lpstr>Department Budget Resources</vt:lpstr>
      <vt:lpstr>district Improvement Plan</vt:lpstr>
      <vt:lpstr>Budget development and curriculum development should be intertwined, the latter preceding the former.  The budget ought to be curriculum driven when too often that is not the case.         Curriculum Management , 1987  Fenwick English  </vt:lpstr>
      <vt:lpstr>Planning Process Considerations</vt:lpstr>
      <vt:lpstr>Department Fund 199 Allotment</vt:lpstr>
      <vt:lpstr>Federal Funds</vt:lpstr>
      <vt:lpstr>Budget Considerations</vt:lpstr>
      <vt:lpstr>Substitutes</vt:lpstr>
      <vt:lpstr>Budget Considerations – Cont’d</vt:lpstr>
      <vt:lpstr>Budget Considerations – Cont’d</vt:lpstr>
      <vt:lpstr>Budget submission</vt:lpstr>
      <vt:lpstr>Personnel Requests</vt:lpstr>
      <vt:lpstr>General fund budget position form</vt:lpstr>
      <vt:lpstr>Position review request</vt:lpstr>
      <vt:lpstr>Additional non-Personnel Requests</vt:lpstr>
      <vt:lpstr>Facility modification/Furniture Requests</vt:lpstr>
      <vt:lpstr>request for additional non-personnel budget</vt:lpstr>
      <vt:lpstr>Facility modification request</vt:lpstr>
      <vt:lpstr>furniture modification request</vt:lpstr>
      <vt:lpstr>Budget Submission Process –  department Summary Budget Worksheet</vt:lpstr>
      <vt:lpstr>PowerPoint Presentation</vt:lpstr>
      <vt:lpstr>Budget Submission Process –  department Summary Budget Worksheet</vt:lpstr>
      <vt:lpstr>PowerPoint Presentation</vt:lpstr>
      <vt:lpstr>Budget Submission Process –  Department Detail Budget Worksheet</vt:lpstr>
      <vt:lpstr>Budget Submission Process –  department Detail Budget Worksheet</vt:lpstr>
      <vt:lpstr>District Budget Coding</vt:lpstr>
      <vt:lpstr>We need your help!</vt:lpstr>
      <vt:lpstr>Budget Coding</vt:lpstr>
      <vt:lpstr>FUND</vt:lpstr>
      <vt:lpstr>FUNCTION  -   Purpose of the Expenditure       XXX-XX-XXXX-XX-XXX-X-XX-XXX </vt:lpstr>
      <vt:lpstr>OBJECT CODE</vt:lpstr>
      <vt:lpstr>Payroll Costs Object 6100</vt:lpstr>
      <vt:lpstr>Professional &amp; Contracted Services  Object 6200</vt:lpstr>
      <vt:lpstr>Professional &amp; Contracted Services  Object 6200 (cont’d)</vt:lpstr>
      <vt:lpstr>Supplies and Materials  Object 6300</vt:lpstr>
      <vt:lpstr>Supplies and Materials  Object 6300 (continued)</vt:lpstr>
      <vt:lpstr>Other Operating Costs  Object 6400</vt:lpstr>
      <vt:lpstr>Other Operating Costs  Object 6400 (continued)</vt:lpstr>
      <vt:lpstr>Other Operating Costs  Object 6400 (continued)</vt:lpstr>
      <vt:lpstr>Sub-Object</vt:lpstr>
      <vt:lpstr>ORGANIZATION NUMBER</vt:lpstr>
      <vt:lpstr> PROGRAM INTENT CODE - Intent of program provided to students – Very important XXX-XX-XXXX-XX-XXX-XX-XXX-XXXXX </vt:lpstr>
      <vt:lpstr>Local option</vt:lpstr>
      <vt:lpstr>PROJECT NUMBER</vt:lpstr>
      <vt:lpstr>Financial Accountability System Resource Guide (FASRG)</vt:lpstr>
      <vt:lpstr>Budget Monitoring</vt:lpstr>
      <vt:lpstr>YTD Budget Report - Munis</vt:lpstr>
      <vt:lpstr>YTD budget report</vt:lpstr>
      <vt:lpstr>Helpful Hints</vt:lpstr>
      <vt:lpstr>Account Inquiry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BIRDVILLE ISD CAMPUS BUDGET MEETING</dc:title>
  <dc:creator>Boynton, Sharay</dc:creator>
  <cp:lastModifiedBy>Glenn, Missy [FedStLoc]</cp:lastModifiedBy>
  <cp:revision>40</cp:revision>
  <dcterms:created xsi:type="dcterms:W3CDTF">2020-12-03T22:15:00Z</dcterms:created>
  <dcterms:modified xsi:type="dcterms:W3CDTF">2022-12-07T21:08:45Z</dcterms:modified>
</cp:coreProperties>
</file>